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sldIdLst>
    <p:sldId id="256" r:id="rId2"/>
    <p:sldId id="285" r:id="rId3"/>
    <p:sldId id="287" r:id="rId4"/>
    <p:sldId id="288" r:id="rId5"/>
    <p:sldId id="289" r:id="rId6"/>
    <p:sldId id="290" r:id="rId7"/>
    <p:sldId id="291" r:id="rId8"/>
    <p:sldId id="257" r:id="rId9"/>
    <p:sldId id="281" r:id="rId10"/>
    <p:sldId id="258" r:id="rId11"/>
    <p:sldId id="259" r:id="rId12"/>
    <p:sldId id="260" r:id="rId13"/>
    <p:sldId id="261" r:id="rId14"/>
    <p:sldId id="262" r:id="rId15"/>
    <p:sldId id="263" r:id="rId16"/>
    <p:sldId id="264" r:id="rId17"/>
    <p:sldId id="266" r:id="rId18"/>
    <p:sldId id="265" r:id="rId19"/>
    <p:sldId id="267" r:id="rId20"/>
    <p:sldId id="269" r:id="rId21"/>
    <p:sldId id="275" r:id="rId22"/>
    <p:sldId id="277" r:id="rId23"/>
    <p:sldId id="270" r:id="rId24"/>
    <p:sldId id="272" r:id="rId25"/>
    <p:sldId id="273" r:id="rId26"/>
    <p:sldId id="274" r:id="rId27"/>
    <p:sldId id="271" r:id="rId28"/>
    <p:sldId id="278" r:id="rId29"/>
    <p:sldId id="279" r:id="rId30"/>
    <p:sldId id="282" r:id="rId31"/>
    <p:sldId id="283" r:id="rId32"/>
    <p:sldId id="284" r:id="rId33"/>
    <p:sldId id="28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7" d="100"/>
          <a:sy n="57" d="100"/>
        </p:scale>
        <p:origin x="566"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3/8/2021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36181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2BE451C3-0FF4-47C4-B829-773ADF60F88C}" type="datetimeFigureOut">
              <a:rPr lang="en-US" smtClean="0"/>
              <a:t>3/8/2021</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066228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BE451C3-0FF4-47C4-B829-773ADF60F88C}" type="datetimeFigureOut">
              <a:rPr lang="en-US" smtClean="0"/>
              <a:t>3/8/2021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814055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BE451C3-0FF4-47C4-B829-773ADF60F88C}" type="datetimeFigureOut">
              <a:rPr lang="en-US" smtClean="0"/>
              <a:t>3/8/2021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85754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BE451C3-0FF4-47C4-B829-773ADF60F88C}" type="datetimeFigureOut">
              <a:rPr lang="en-US" smtClean="0"/>
              <a:t>3/8/2021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695234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BE451C3-0FF4-47C4-B829-773ADF60F88C}" type="datetimeFigureOut">
              <a:rPr lang="en-US" smtClean="0"/>
              <a:t>3/8/2021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317177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BE451C3-0FF4-47C4-B829-773ADF60F88C}" type="datetimeFigureOut">
              <a:rPr lang="en-US" smtClean="0"/>
              <a:t>3/8/2021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932963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3/8/2021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77587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3/8/2021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8610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3/8/2021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1188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34E6425-0181-43F2-84FC-787E803FD2F8}" type="datetimeFigureOut">
              <a:rPr lang="en-US" smtClean="0"/>
              <a:t>3/8/2021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8629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3/8/2021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2478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3/8/2021</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5291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3/8/2021</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1258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3/8/2021</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3633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6E86A4C-8E40-4F87-A4F0-01A0687C5742}" type="datetimeFigureOut">
              <a:rPr lang="en-US" smtClean="0"/>
              <a:t>3/8/2021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7749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5E72C73-2D91-4E12-BA25-F0AA0C03599B}" type="datetimeFigureOut">
              <a:rPr lang="en-US" smtClean="0"/>
              <a:t>3/8/2021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0860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BE451C3-0FF4-47C4-B829-773ADF60F88C}" type="datetimeFigureOut">
              <a:rPr lang="en-US" smtClean="0"/>
              <a:t>3/8/2021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lang="en-US" smtClean="0"/>
              <a:t>
              </a:t>
            </a:r>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8383379"/>
      </p:ext>
    </p:extLst>
  </p:cSld>
  <p:clrMap bg1="dk1" tx1="lt1" bg2="dk2"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306135" y="1648665"/>
            <a:ext cx="9752991" cy="3708708"/>
          </a:xfrm>
          <a:prstGeom prst="rect">
            <a:avLst/>
          </a:prstGeom>
          <a:noFill/>
        </p:spPr>
        <p:txBody>
          <a:bodyPr wrap="none" lIns="91440" tIns="45720" rIns="91440" bIns="45720">
            <a:spAutoFit/>
          </a:bodyPr>
          <a:lstStyle/>
          <a:p>
            <a:pPr algn="ctr"/>
            <a:r>
              <a:rPr lang="tr-TR" sz="70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a:t>
            </a:r>
          </a:p>
          <a:p>
            <a:pPr algn="ctr"/>
            <a:r>
              <a:rPr lang="tr-TR" sz="70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YETİŞTİRME PROGRAMI</a:t>
            </a:r>
          </a:p>
          <a:p>
            <a:pPr algn="ctr"/>
            <a:r>
              <a:rPr lang="tr-TR" sz="7000" b="1" dirty="0" smtClean="0">
                <a:ln w="9525">
                  <a:solidFill>
                    <a:schemeClr val="bg1"/>
                  </a:solidFill>
                  <a:prstDash val="solid"/>
                </a:ln>
                <a:effectLst>
                  <a:outerShdw blurRad="12700" dist="38100" dir="2700000" algn="tl" rotWithShape="0">
                    <a:schemeClr val="bg1">
                      <a:lumMod val="50000"/>
                    </a:schemeClr>
                  </a:outerShdw>
                </a:effectLst>
              </a:rPr>
              <a:t>MART 2021</a:t>
            </a:r>
          </a:p>
          <a:p>
            <a:pPr algn="ctr"/>
            <a:endParaRPr lang="tr-TR" sz="25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294378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715028"/>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graphicFrame>
        <p:nvGraphicFramePr>
          <p:cNvPr id="2" name="Tablo 1"/>
          <p:cNvGraphicFramePr>
            <a:graphicFrameLocks noGrp="1"/>
          </p:cNvGraphicFramePr>
          <p:nvPr>
            <p:extLst>
              <p:ext uri="{D42A27DB-BD31-4B8C-83A1-F6EECF244321}">
                <p14:modId xmlns:p14="http://schemas.microsoft.com/office/powerpoint/2010/main" val="869648348"/>
              </p:ext>
            </p:extLst>
          </p:nvPr>
        </p:nvGraphicFramePr>
        <p:xfrm>
          <a:off x="1001027" y="2348565"/>
          <a:ext cx="10366409" cy="3084576"/>
        </p:xfrm>
        <a:graphic>
          <a:graphicData uri="http://schemas.openxmlformats.org/drawingml/2006/table">
            <a:tbl>
              <a:tblPr firstRow="1" firstCol="1" bandRow="1">
                <a:tableStyleId>{5C22544A-7EE6-4342-B048-85BDC9FD1C3A}</a:tableStyleId>
              </a:tblPr>
              <a:tblGrid>
                <a:gridCol w="8508733"/>
                <a:gridCol w="1699638"/>
                <a:gridCol w="158038"/>
              </a:tblGrid>
              <a:tr h="502098">
                <a:tc>
                  <a:txBody>
                    <a:bodyPr/>
                    <a:lstStyle/>
                    <a:p>
                      <a:pPr algn="ctr">
                        <a:lnSpc>
                          <a:spcPct val="115000"/>
                        </a:lnSpc>
                        <a:spcAft>
                          <a:spcPts val="0"/>
                        </a:spcAft>
                      </a:pPr>
                      <a:r>
                        <a:rPr lang="tr-TR" sz="2200" b="1" dirty="0">
                          <a:solidFill>
                            <a:schemeClr val="tx1"/>
                          </a:solidFill>
                          <a:effectLst/>
                        </a:rPr>
                        <a:t>Sınıf, Okul İçi ve Okul Dışı </a:t>
                      </a:r>
                      <a:r>
                        <a:rPr lang="tr-TR" sz="2200" b="1" dirty="0" smtClean="0">
                          <a:solidFill>
                            <a:schemeClr val="tx1"/>
                          </a:solidFill>
                          <a:effectLst/>
                        </a:rPr>
                        <a:t>Faaliyetler (Uygulamalar)</a:t>
                      </a:r>
                      <a:endParaRPr lang="tr-TR" sz="22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gridSpan="2">
                  <a:txBody>
                    <a:bodyPr/>
                    <a:lstStyle/>
                    <a:p>
                      <a:pPr algn="ctr">
                        <a:lnSpc>
                          <a:spcPct val="115000"/>
                        </a:lnSpc>
                        <a:spcAft>
                          <a:spcPts val="0"/>
                        </a:spcAft>
                      </a:pPr>
                      <a:r>
                        <a:rPr lang="tr-TR" sz="2200" b="1" dirty="0" smtClean="0">
                          <a:effectLst/>
                        </a:rPr>
                        <a:t>Toplam</a:t>
                      </a:r>
                    </a:p>
                    <a:p>
                      <a:pPr algn="ctr">
                        <a:lnSpc>
                          <a:spcPct val="115000"/>
                        </a:lnSpc>
                        <a:spcAft>
                          <a:spcPts val="0"/>
                        </a:spcAft>
                      </a:pPr>
                      <a:r>
                        <a:rPr lang="tr-TR" sz="2200" b="1" dirty="0" smtClean="0">
                          <a:effectLst/>
                        </a:rPr>
                        <a:t>414 Saat  </a:t>
                      </a:r>
                      <a:endParaRPr lang="tr-TR" sz="2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hMerge="1">
                  <a:txBody>
                    <a:bodyPr/>
                    <a:lstStyle/>
                    <a:p>
                      <a:endParaRPr lang="tr-TR"/>
                    </a:p>
                  </a:txBody>
                  <a:tcPr/>
                </a:tc>
              </a:tr>
              <a:tr h="237490">
                <a:tc>
                  <a:txBody>
                    <a:bodyPr/>
                    <a:lstStyle/>
                    <a:p>
                      <a:pPr>
                        <a:lnSpc>
                          <a:spcPct val="115000"/>
                        </a:lnSpc>
                        <a:spcAft>
                          <a:spcPts val="0"/>
                        </a:spcAft>
                      </a:pPr>
                      <a:r>
                        <a:rPr lang="tr-TR" sz="2200" b="1" dirty="0">
                          <a:effectLst/>
                        </a:rPr>
                        <a:t>Ders Planlama/Hazırlık/Değerlendirme </a:t>
                      </a:r>
                      <a:endParaRPr lang="tr-TR" sz="2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tr-TR" sz="2200" b="1" dirty="0">
                          <a:effectLst/>
                        </a:rPr>
                        <a:t>144</a:t>
                      </a:r>
                      <a:endParaRPr lang="tr-TR" sz="2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1000"/>
                        </a:spcAft>
                      </a:pPr>
                      <a:r>
                        <a:rPr lang="tr-TR" sz="1100">
                          <a:effectLst/>
                        </a:rPr>
                        <a:t> </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r>
              <a:tr h="259080">
                <a:tc>
                  <a:txBody>
                    <a:bodyPr/>
                    <a:lstStyle/>
                    <a:p>
                      <a:pPr>
                        <a:lnSpc>
                          <a:spcPct val="115000"/>
                        </a:lnSpc>
                        <a:spcAft>
                          <a:spcPts val="0"/>
                        </a:spcAft>
                      </a:pPr>
                      <a:r>
                        <a:rPr lang="tr-TR" sz="2200" b="1" dirty="0">
                          <a:effectLst/>
                        </a:rPr>
                        <a:t>Ders Uygulaması</a:t>
                      </a:r>
                      <a:endParaRPr lang="tr-TR" sz="2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tr-TR" sz="2200" b="1" dirty="0">
                          <a:effectLst/>
                        </a:rPr>
                        <a:t>90</a:t>
                      </a:r>
                      <a:endParaRPr lang="tr-TR" sz="2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1000"/>
                        </a:spcAft>
                      </a:pPr>
                      <a:r>
                        <a:rPr lang="tr-TR" sz="1100">
                          <a:effectLst/>
                        </a:rPr>
                        <a:t> </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r>
              <a:tr h="262255">
                <a:tc>
                  <a:txBody>
                    <a:bodyPr/>
                    <a:lstStyle/>
                    <a:p>
                      <a:pPr>
                        <a:lnSpc>
                          <a:spcPct val="115000"/>
                        </a:lnSpc>
                        <a:spcAft>
                          <a:spcPts val="0"/>
                        </a:spcAft>
                      </a:pPr>
                      <a:r>
                        <a:rPr lang="tr-TR" sz="2200" b="1">
                          <a:effectLst/>
                        </a:rPr>
                        <a:t>Ders İzleme</a:t>
                      </a:r>
                      <a:endParaRPr lang="tr-TR" sz="2200" b="1">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tr-TR" sz="2200" b="1" dirty="0">
                          <a:effectLst/>
                        </a:rPr>
                        <a:t>60</a:t>
                      </a:r>
                      <a:endParaRPr lang="tr-TR" sz="2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1000"/>
                        </a:spcAft>
                      </a:pPr>
                      <a:r>
                        <a:rPr lang="tr-TR" sz="1100">
                          <a:effectLst/>
                        </a:rPr>
                        <a:t> </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r>
              <a:tr h="287020">
                <a:tc>
                  <a:txBody>
                    <a:bodyPr/>
                    <a:lstStyle/>
                    <a:p>
                      <a:pPr>
                        <a:lnSpc>
                          <a:spcPct val="115000"/>
                        </a:lnSpc>
                        <a:spcAft>
                          <a:spcPts val="0"/>
                        </a:spcAft>
                      </a:pPr>
                      <a:r>
                        <a:rPr lang="tr-TR" sz="2200" b="1">
                          <a:effectLst/>
                        </a:rPr>
                        <a:t>Okul İçi Gözlem ve Uygulamalar </a:t>
                      </a:r>
                      <a:endParaRPr lang="tr-TR" sz="2200" b="1">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tr-TR" sz="2200" b="1" dirty="0">
                          <a:effectLst/>
                        </a:rPr>
                        <a:t>100</a:t>
                      </a:r>
                      <a:endParaRPr lang="tr-TR" sz="2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1000"/>
                        </a:spcAft>
                      </a:pPr>
                      <a:r>
                        <a:rPr lang="tr-TR" sz="1100">
                          <a:effectLst/>
                        </a:rPr>
                        <a:t> </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r>
              <a:tr h="350520">
                <a:tc>
                  <a:txBody>
                    <a:bodyPr/>
                    <a:lstStyle/>
                    <a:p>
                      <a:pPr>
                        <a:lnSpc>
                          <a:spcPct val="115000"/>
                        </a:lnSpc>
                        <a:spcAft>
                          <a:spcPts val="0"/>
                        </a:spcAft>
                      </a:pPr>
                      <a:r>
                        <a:rPr lang="tr-TR" sz="2200" b="1">
                          <a:effectLst/>
                        </a:rPr>
                        <a:t>Aday Öğretmenin Görev Yaptığı İlin Ekonomik, Sosyal ve Kültürel Yapısının Tanıtımı</a:t>
                      </a:r>
                      <a:endParaRPr lang="tr-TR" sz="2200" b="1">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tr-TR" sz="2200" b="1" dirty="0">
                          <a:effectLst/>
                        </a:rPr>
                        <a:t>20</a:t>
                      </a:r>
                      <a:endParaRPr lang="tr-TR" sz="2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1000"/>
                        </a:spcAft>
                      </a:pPr>
                      <a:r>
                        <a:rPr lang="tr-TR" sz="1100" dirty="0">
                          <a:effectLst/>
                        </a:rPr>
                        <a:t> </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r>
            </a:tbl>
          </a:graphicData>
        </a:graphic>
      </p:graphicFrame>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83122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224141"/>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760397" y="1095722"/>
            <a:ext cx="10780292" cy="5663089"/>
          </a:xfrm>
          <a:prstGeom prst="rect">
            <a:avLst/>
          </a:prstGeom>
        </p:spPr>
        <p:txBody>
          <a:bodyPr wrap="square">
            <a:spAutoFit/>
          </a:bodyPr>
          <a:lstStyle/>
          <a:p>
            <a:pPr marL="180340" algn="just"/>
            <a:r>
              <a:rPr lang="tr-TR" sz="2800" b="1" i="1" dirty="0">
                <a:solidFill>
                  <a:srgbClr val="FF0000"/>
                </a:solidFill>
              </a:rPr>
              <a:t>Sınıf İçi, Okul İçi ve Okul Dışı </a:t>
            </a:r>
            <a:r>
              <a:rPr lang="tr-TR" sz="2800" b="1" i="1" dirty="0" smtClean="0">
                <a:solidFill>
                  <a:srgbClr val="FF0000"/>
                </a:solidFill>
              </a:rPr>
              <a:t>Faaliyetlerin Uygulanması ile İlgili Açıklamalar;</a:t>
            </a:r>
          </a:p>
          <a:p>
            <a:pPr marL="180340" algn="just"/>
            <a:endParaRPr lang="tr-TR" sz="2000" b="1" dirty="0" smtClean="0"/>
          </a:p>
          <a:p>
            <a:pPr marL="342900" lvl="0" indent="-342900">
              <a:buFont typeface="Arial" panose="020B0604020202020204" pitchFamily="34" charset="0"/>
              <a:buChar char="•"/>
            </a:pPr>
            <a:r>
              <a:rPr lang="tr-TR" sz="2200" b="1" dirty="0" smtClean="0">
                <a:solidFill>
                  <a:schemeClr val="bg1"/>
                </a:solidFill>
              </a:rPr>
              <a:t>Yetiştirme </a:t>
            </a:r>
            <a:r>
              <a:rPr lang="tr-TR" sz="2200" b="1" dirty="0">
                <a:solidFill>
                  <a:schemeClr val="bg1"/>
                </a:solidFill>
              </a:rPr>
              <a:t>sürecinde bulunan aday öğretmen günde 8 saat görevde olacak,  ders ve diğer görevleri dışındaki sürede adaylık eğitimiyle ilgili faaliyetlerini sürdürecektir. Bu sürede aday öğretmene fiili olarak girmiş olduğu dersler dışında, yetiştirme süreci kapsamındaki faaliyetler için </a:t>
            </a:r>
            <a:r>
              <a:rPr lang="tr-TR" sz="2200" b="1" dirty="0" smtClean="0">
                <a:solidFill>
                  <a:schemeClr val="bg1"/>
                </a:solidFill>
              </a:rPr>
              <a:t>herhangi </a:t>
            </a:r>
            <a:r>
              <a:rPr lang="tr-TR" sz="2200" b="1" dirty="0">
                <a:solidFill>
                  <a:schemeClr val="bg1"/>
                </a:solidFill>
              </a:rPr>
              <a:t>bir ücret ödenmeyecektir</a:t>
            </a:r>
            <a:r>
              <a:rPr lang="tr-TR" sz="2200" b="1" dirty="0" smtClean="0">
                <a:solidFill>
                  <a:schemeClr val="bg1"/>
                </a:solidFill>
              </a:rPr>
              <a:t>.</a:t>
            </a:r>
          </a:p>
          <a:p>
            <a:pPr marL="342900" lvl="0" indent="-342900">
              <a:buFont typeface="Arial" panose="020B0604020202020204" pitchFamily="34" charset="0"/>
              <a:buChar char="•"/>
            </a:pPr>
            <a:endParaRPr lang="tr-TR" sz="2200" b="1" dirty="0">
              <a:solidFill>
                <a:schemeClr val="bg1"/>
              </a:solidFill>
            </a:endParaRPr>
          </a:p>
          <a:p>
            <a:pPr marL="342900" lvl="0" indent="-342900">
              <a:buFont typeface="Arial" panose="020B0604020202020204" pitchFamily="34" charset="0"/>
              <a:buChar char="•"/>
            </a:pPr>
            <a:r>
              <a:rPr lang="tr-TR" sz="2200" b="1" dirty="0" smtClean="0">
                <a:solidFill>
                  <a:schemeClr val="bg1"/>
                </a:solidFill>
              </a:rPr>
              <a:t>Yetiştirme </a:t>
            </a:r>
            <a:r>
              <a:rPr lang="tr-TR" sz="2200" b="1" dirty="0">
                <a:solidFill>
                  <a:schemeClr val="bg1"/>
                </a:solidFill>
              </a:rPr>
              <a:t>Sürecinde, bağımsız olarak ders, etüt, nöbet vb. görevi verilen aday öğretmenler bu süreçte girdiği dersler ve ders hazırlıkları, yetiştirme programının “Ders Planlama ve Hazırlık/Değerlendirme (144 saat)” ile “Ders Uygulaması (90 saat)” saatlerinden sayılacaktır</a:t>
            </a:r>
            <a:r>
              <a:rPr lang="tr-TR" sz="2200" b="1" dirty="0" smtClean="0">
                <a:solidFill>
                  <a:schemeClr val="bg1"/>
                </a:solidFill>
              </a:rPr>
              <a:t>.</a:t>
            </a:r>
          </a:p>
          <a:p>
            <a:pPr marL="342900" lvl="0" indent="-342900">
              <a:buFont typeface="Arial" panose="020B0604020202020204" pitchFamily="34" charset="0"/>
              <a:buChar char="•"/>
            </a:pPr>
            <a:endParaRPr lang="tr-TR" sz="2200" b="1" dirty="0">
              <a:solidFill>
                <a:schemeClr val="bg1"/>
              </a:solidFill>
            </a:endParaRPr>
          </a:p>
          <a:p>
            <a:pPr marL="342900" lvl="0" indent="-342900">
              <a:buFont typeface="Arial" panose="020B0604020202020204" pitchFamily="34" charset="0"/>
              <a:buChar char="•"/>
            </a:pPr>
            <a:r>
              <a:rPr lang="tr-TR" sz="2200" b="1" dirty="0" smtClean="0">
                <a:solidFill>
                  <a:schemeClr val="bg1"/>
                </a:solidFill>
              </a:rPr>
              <a:t>Bu </a:t>
            </a:r>
            <a:r>
              <a:rPr lang="tr-TR" sz="2200" b="1" dirty="0">
                <a:solidFill>
                  <a:schemeClr val="bg1"/>
                </a:solidFill>
              </a:rPr>
              <a:t>süreç, eğitim kurumu yöneticisi ve danışman tarafından aday öğretmene verilecek çalışma programı doğrultusunda gerçekleştirilecektir</a:t>
            </a:r>
            <a:r>
              <a:rPr lang="tr-TR" sz="2200" b="1" dirty="0" smtClean="0">
                <a:solidFill>
                  <a:schemeClr val="bg1"/>
                </a:solidFill>
              </a:rPr>
              <a:t>.</a:t>
            </a:r>
            <a:endParaRPr lang="tr-TR" sz="2200" b="1" dirty="0">
              <a:solidFill>
                <a:schemeClr val="bg1"/>
              </a:solidFill>
            </a:endParaRPr>
          </a:p>
        </p:txBody>
      </p:sp>
    </p:spTree>
    <p:extLst>
      <p:ext uri="{BB962C8B-B14F-4D97-AF65-F5344CB8AC3E}">
        <p14:creationId xmlns:p14="http://schemas.microsoft.com/office/powerpoint/2010/main" val="380651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715028"/>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760397" y="1422972"/>
            <a:ext cx="10780292" cy="4832092"/>
          </a:xfrm>
          <a:prstGeom prst="rect">
            <a:avLst/>
          </a:prstGeom>
        </p:spPr>
        <p:txBody>
          <a:bodyPr wrap="square">
            <a:spAutoFit/>
          </a:bodyPr>
          <a:lstStyle/>
          <a:p>
            <a:pPr marL="180340" algn="just"/>
            <a:r>
              <a:rPr lang="tr-TR" sz="2800" b="1" i="1" dirty="0">
                <a:solidFill>
                  <a:srgbClr val="FF0000"/>
                </a:solidFill>
              </a:rPr>
              <a:t>Sınıf İçi, Okul İçi ve Okul Dışı </a:t>
            </a:r>
            <a:r>
              <a:rPr lang="tr-TR" sz="2800" b="1" i="1" dirty="0" smtClean="0">
                <a:solidFill>
                  <a:srgbClr val="FF0000"/>
                </a:solidFill>
              </a:rPr>
              <a:t>Faaliyetlerin Uygulanması ile İlgili Açıklamalar;</a:t>
            </a:r>
          </a:p>
          <a:p>
            <a:pPr marL="180340" algn="just"/>
            <a:endParaRPr lang="tr-TR" sz="1200" b="1" i="1" dirty="0">
              <a:solidFill>
                <a:srgbClr val="FF0000"/>
              </a:solidFill>
            </a:endParaRPr>
          </a:p>
          <a:p>
            <a:pPr marL="523240" indent="-342900" algn="just">
              <a:buFont typeface="Arial" panose="020B0604020202020204" pitchFamily="34" charset="0"/>
              <a:buChar char="•"/>
            </a:pPr>
            <a:r>
              <a:rPr lang="tr-TR" sz="2000" b="1" dirty="0" smtClean="0">
                <a:solidFill>
                  <a:schemeClr val="bg1"/>
                </a:solidFill>
              </a:rPr>
              <a:t>Eğitim </a:t>
            </a:r>
            <a:r>
              <a:rPr lang="tr-TR" sz="2000" b="1" dirty="0">
                <a:solidFill>
                  <a:schemeClr val="bg1"/>
                </a:solidFill>
              </a:rPr>
              <a:t>öğretim döneminde, aday öğretmenler “Ders Planlama Hazırlık ve Değerlendirme”(144 saat) ile “Ders uygulaması’(90 saat) faaliyetlerini adaylık eğitimi süresince fiilen girdikleri derslerde ve bu derslere hazırlık safhasında gerçekleştireceklerdir. Aday öğretmen, süreç içerisinde danışman öğretmenin rehberliğinde derse ön hazırlık/planlama, ders materyali geliştirme, ölçme değerlendirme aracı hazırlama çalışmalarını yapar. Aday öğretmen aşağıdaki etkinlikleri danışman öğretmenin rehberliğinde gerçekleştirir. Bir ders planı hazırlar. Dersiyle ilgili uygun materyal geliştirir. Aday öğretmen atandığı okulda göreve başladığı andan itibaren kendisine tebliğ edilen programa uygun olarak dersine girer. Danışman öğretmen izlediği dersle ilgili gözlem formlarını doldurur ve ders sonunda aday öğretmenle işlenen dersin değerlendirmesini yapar. Dersiyle ilgili uygun ölçme araçları geliştirir.</a:t>
            </a:r>
          </a:p>
        </p:txBody>
      </p:sp>
    </p:spTree>
    <p:extLst>
      <p:ext uri="{BB962C8B-B14F-4D97-AF65-F5344CB8AC3E}">
        <p14:creationId xmlns:p14="http://schemas.microsoft.com/office/powerpoint/2010/main" val="622678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715028"/>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721897" y="1750233"/>
            <a:ext cx="10780292" cy="4955203"/>
          </a:xfrm>
          <a:prstGeom prst="rect">
            <a:avLst/>
          </a:prstGeom>
        </p:spPr>
        <p:txBody>
          <a:bodyPr wrap="square">
            <a:spAutoFit/>
          </a:bodyPr>
          <a:lstStyle/>
          <a:p>
            <a:pPr marL="180340" algn="just"/>
            <a:r>
              <a:rPr lang="tr-TR" sz="2800" b="1" i="1" dirty="0">
                <a:solidFill>
                  <a:srgbClr val="FF0000"/>
                </a:solidFill>
              </a:rPr>
              <a:t>Sınıf İçi, Okul İçi ve Okul Dışı </a:t>
            </a:r>
            <a:r>
              <a:rPr lang="tr-TR" sz="2800" b="1" i="1" dirty="0" smtClean="0">
                <a:solidFill>
                  <a:srgbClr val="FF0000"/>
                </a:solidFill>
              </a:rPr>
              <a:t>Faaliyetlerin Uygulanması ile İlgili Açıklamalar;</a:t>
            </a:r>
          </a:p>
          <a:p>
            <a:pPr marL="342900" lvl="0" indent="-342900">
              <a:buFont typeface="Arial" panose="020B0604020202020204" pitchFamily="34" charset="0"/>
              <a:buChar char="•"/>
            </a:pPr>
            <a:endParaRPr lang="tr-TR" sz="2000" dirty="0" smtClean="0"/>
          </a:p>
          <a:p>
            <a:pPr marL="342900" lvl="0" indent="-342900">
              <a:buFont typeface="Arial" panose="020B0604020202020204" pitchFamily="34" charset="0"/>
              <a:buChar char="•"/>
            </a:pPr>
            <a:r>
              <a:rPr lang="tr-TR" sz="2400" b="1" dirty="0" smtClean="0">
                <a:solidFill>
                  <a:schemeClr val="bg1"/>
                </a:solidFill>
              </a:rPr>
              <a:t>Yetiştirme </a:t>
            </a:r>
            <a:r>
              <a:rPr lang="tr-TR" sz="2400" b="1" dirty="0">
                <a:solidFill>
                  <a:schemeClr val="bg1"/>
                </a:solidFill>
              </a:rPr>
              <a:t>sürecinde aday öğretmenler, çalışma programı çerçevesinde haftada 2 (iki) saat ‘ders izleme’ uygulaması yapacaktır. (Aday öğretmen danışman öğretmen rehberliğinde danışman öğretmeninin ve diğer öğretmenlerin dersini izler, ilgili formları doldurur ve ders sonunda gözlemde bulunduğu sınıfın öğretmeniyle izlediği dersin değerlendirmesini yapar. Aday öğretmenler, kendi okulunda ders izleme süresinde farklı branşlardaki öğretmenlerin derslerinde de gözlemlerde bulunur. Bu dersin kaç saat olacağı danışman öğretmeni ve okul müdürü tarafından belirlenir.)</a:t>
            </a:r>
          </a:p>
        </p:txBody>
      </p:sp>
    </p:spTree>
    <p:extLst>
      <p:ext uri="{BB962C8B-B14F-4D97-AF65-F5344CB8AC3E}">
        <p14:creationId xmlns:p14="http://schemas.microsoft.com/office/powerpoint/2010/main" val="4132835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204902"/>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654518" y="797338"/>
            <a:ext cx="10972800" cy="5986254"/>
          </a:xfrm>
          <a:prstGeom prst="rect">
            <a:avLst/>
          </a:prstGeom>
        </p:spPr>
        <p:txBody>
          <a:bodyPr wrap="square">
            <a:spAutoFit/>
          </a:bodyPr>
          <a:lstStyle/>
          <a:p>
            <a:pPr marL="180340" algn="just"/>
            <a:r>
              <a:rPr lang="tr-TR" sz="2800" b="1" i="1" dirty="0">
                <a:solidFill>
                  <a:srgbClr val="FF0000"/>
                </a:solidFill>
              </a:rPr>
              <a:t>Sınıf İçi, Okul İçi ve Okul Dışı </a:t>
            </a:r>
            <a:r>
              <a:rPr lang="tr-TR" sz="2800" b="1" i="1" dirty="0" smtClean="0">
                <a:solidFill>
                  <a:srgbClr val="FF0000"/>
                </a:solidFill>
              </a:rPr>
              <a:t>Faaliyetlerin Uygulanması ile İlgili Açıklamalar;</a:t>
            </a:r>
          </a:p>
          <a:p>
            <a:pPr marL="180340" algn="just"/>
            <a:endParaRPr lang="tr-TR" sz="1200" b="1" i="1" dirty="0" smtClean="0">
              <a:solidFill>
                <a:srgbClr val="FF0000"/>
              </a:solidFill>
            </a:endParaRPr>
          </a:p>
          <a:p>
            <a:pPr marL="342900" lvl="0" indent="-342900">
              <a:buFont typeface="Arial" panose="020B0604020202020204" pitchFamily="34" charset="0"/>
              <a:buChar char="•"/>
            </a:pPr>
            <a:r>
              <a:rPr lang="tr-TR" sz="2100" b="1" dirty="0" smtClean="0">
                <a:solidFill>
                  <a:schemeClr val="bg1"/>
                </a:solidFill>
              </a:rPr>
              <a:t>Yetiştirme </a:t>
            </a:r>
            <a:r>
              <a:rPr lang="tr-TR" sz="2100" b="1" dirty="0">
                <a:solidFill>
                  <a:schemeClr val="bg1"/>
                </a:solidFill>
              </a:rPr>
              <a:t>sürecinde aday öğretmenler, çalışma programı çerçevesinde haftada 4 (dört) saat ‘okul içi gözlem ve uygulamalar’ yapacaktır. (Aday öğretmen, öğretmenler kurulu, zümre öğretmenler kurulu, şube öğretmenler kurulu, rehberlik hizmetleri yürütme kurulu, öğrenci davranışlarını izleme kurulu, disiplin kurulu, okul aile birliği toplantısı, anma ve kutlama komisyonu, sosyal etkinlik ve kulüp çalışmaları, satın alma, muayene ve teslim alma komisyonu, servis denetimi, kantin denetimi, yetiştirme kursları gibi okuldaki bütün kurul ve komisyonları izler. Okul zümre başkanı ile zümrelerin işleyişine yönelik çalışmalara katılır. Okul yerleşkesinde yer alan bütün birim ve bölümleri tanır ve işleyişi hakkında bilgi sahibi olur (Pansiyonu olmayan okullarda görev yapan aday öğretmenler en az 1 gün pansiyonlu bir okulda gözlem yaparlar). Okul içi birimlerdeki toplantılarda aktif görev alır. Okul gelişimiyle ilgili saha çalışması yapar ve önerilerini de kapsayan rapor hazırlar. Anma, kutlama, sosyal etkinlik, gezi vb. çalışmalarda görev alır. Dönem sonu iş ve işlemlerinde aktif olarak görev alır.)</a:t>
            </a:r>
          </a:p>
        </p:txBody>
      </p:sp>
    </p:spTree>
    <p:extLst>
      <p:ext uri="{BB962C8B-B14F-4D97-AF65-F5344CB8AC3E}">
        <p14:creationId xmlns:p14="http://schemas.microsoft.com/office/powerpoint/2010/main" val="1938425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378153"/>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644893" y="1114972"/>
            <a:ext cx="10972800" cy="4770537"/>
          </a:xfrm>
          <a:prstGeom prst="rect">
            <a:avLst/>
          </a:prstGeom>
        </p:spPr>
        <p:txBody>
          <a:bodyPr wrap="square">
            <a:spAutoFit/>
          </a:bodyPr>
          <a:lstStyle/>
          <a:p>
            <a:pPr marL="180340" algn="just"/>
            <a:r>
              <a:rPr lang="tr-TR" sz="2800" b="1" i="1" dirty="0">
                <a:solidFill>
                  <a:srgbClr val="FF0000"/>
                </a:solidFill>
              </a:rPr>
              <a:t>Sınıf İçi, Okul İçi ve Okul Dışı </a:t>
            </a:r>
            <a:r>
              <a:rPr lang="tr-TR" sz="2800" b="1" i="1" dirty="0" smtClean="0">
                <a:solidFill>
                  <a:srgbClr val="FF0000"/>
                </a:solidFill>
              </a:rPr>
              <a:t>Faaliyetlerin Uygulanması ile İlgili Açıklamalar;</a:t>
            </a:r>
          </a:p>
          <a:p>
            <a:pPr marL="637540" indent="-457200" algn="just">
              <a:buFont typeface="Arial" panose="020B0604020202020204" pitchFamily="34" charset="0"/>
              <a:buChar char="•"/>
            </a:pPr>
            <a:endParaRPr lang="tr-TR" sz="2800" b="1" i="1" dirty="0" smtClean="0">
              <a:solidFill>
                <a:schemeClr val="bg1"/>
              </a:solidFill>
            </a:endParaRPr>
          </a:p>
          <a:p>
            <a:pPr marL="342900" lvl="0" indent="-342900">
              <a:buFont typeface="Arial" panose="020B0604020202020204" pitchFamily="34" charset="0"/>
              <a:buChar char="•"/>
            </a:pPr>
            <a:r>
              <a:rPr lang="tr-TR" sz="2200" b="1" dirty="0">
                <a:solidFill>
                  <a:schemeClr val="bg1"/>
                </a:solidFill>
              </a:rPr>
              <a:t>İlin; ekonomik, sosyal ve kültürel yapısını tanır. (Görev yapılan ilin tanıtım videolarının EBA Kütüphane/Şehir Tanıtımları kısmından izlenmesi</a:t>
            </a:r>
            <a:r>
              <a:rPr lang="tr-TR" sz="2200" b="1" dirty="0" smtClean="0">
                <a:solidFill>
                  <a:schemeClr val="bg1"/>
                </a:solidFill>
              </a:rPr>
              <a:t>)</a:t>
            </a:r>
          </a:p>
          <a:p>
            <a:pPr lvl="0"/>
            <a:endParaRPr lang="tr-TR" sz="2200" b="1" dirty="0">
              <a:solidFill>
                <a:schemeClr val="bg1"/>
              </a:solidFill>
            </a:endParaRPr>
          </a:p>
          <a:p>
            <a:pPr marL="342900" lvl="0" indent="-342900">
              <a:buFont typeface="Arial" panose="020B0604020202020204" pitchFamily="34" charset="0"/>
              <a:buChar char="•"/>
            </a:pPr>
            <a:r>
              <a:rPr lang="tr-TR" sz="2200" b="1" dirty="0">
                <a:solidFill>
                  <a:schemeClr val="bg1"/>
                </a:solidFill>
              </a:rPr>
              <a:t>Aday öğretmen okul içi ve okul dışı faaliyetler kapsamında yapılan çalışmalarda izleme, ölçme ve değerlendirme sürecinin sağlıklı bir şekilde yürütülebilmesi amacıyla okul içi ve okul dışı her tür faaliyeti ile ilgili standart formları doldurur.  Bu çalışmalara ait diğer belge ve materyallerle birlikte bu formlar, adaylarca oluşturulacak “Kişisel ve Mesleki Gelişim Dosyasında” saklanır. Bu dosya Performans Değerlendirme sürecinde veri olarak kullanılacaktır.</a:t>
            </a:r>
          </a:p>
        </p:txBody>
      </p:sp>
    </p:spTree>
    <p:extLst>
      <p:ext uri="{BB962C8B-B14F-4D97-AF65-F5344CB8AC3E}">
        <p14:creationId xmlns:p14="http://schemas.microsoft.com/office/powerpoint/2010/main" val="23338035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202308"/>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o 5"/>
          <p:cNvGraphicFramePr>
            <a:graphicFrameLocks noGrp="1"/>
          </p:cNvGraphicFramePr>
          <p:nvPr>
            <p:extLst>
              <p:ext uri="{D42A27DB-BD31-4B8C-83A1-F6EECF244321}">
                <p14:modId xmlns:p14="http://schemas.microsoft.com/office/powerpoint/2010/main" val="944754203"/>
              </p:ext>
            </p:extLst>
          </p:nvPr>
        </p:nvGraphicFramePr>
        <p:xfrm>
          <a:off x="1467970" y="994977"/>
          <a:ext cx="10149593" cy="4820920"/>
        </p:xfrm>
        <a:graphic>
          <a:graphicData uri="http://schemas.openxmlformats.org/drawingml/2006/table">
            <a:tbl>
              <a:tblPr firstRow="1" bandRow="1">
                <a:tableStyleId>{5C22544A-7EE6-4342-B048-85BDC9FD1C3A}</a:tableStyleId>
              </a:tblPr>
              <a:tblGrid>
                <a:gridCol w="8752970"/>
                <a:gridCol w="1396623"/>
              </a:tblGrid>
              <a:tr h="370840">
                <a:tc>
                  <a:txBody>
                    <a:bodyPr/>
                    <a:lstStyle/>
                    <a:p>
                      <a:pPr algn="ctr"/>
                      <a:r>
                        <a:rPr lang="tr-TR" dirty="0" smtClean="0"/>
                        <a:t>UZAKTAN</a:t>
                      </a:r>
                      <a:r>
                        <a:rPr lang="tr-TR" baseline="0" dirty="0" smtClean="0"/>
                        <a:t> EĞİTİM SEMİNERİNİN ADI</a:t>
                      </a:r>
                      <a:endParaRPr lang="tr-TR" dirty="0"/>
                    </a:p>
                  </a:txBody>
                  <a:tcPr/>
                </a:tc>
                <a:tc>
                  <a:txBody>
                    <a:bodyPr/>
                    <a:lstStyle/>
                    <a:p>
                      <a:r>
                        <a:rPr lang="tr-TR" dirty="0" smtClean="0"/>
                        <a:t>SÜRESİ</a:t>
                      </a:r>
                      <a:endParaRPr lang="tr-TR" dirty="0"/>
                    </a:p>
                  </a:txBody>
                  <a:tcPr/>
                </a:tc>
              </a:tr>
              <a:tr h="370840">
                <a:tc>
                  <a:txBody>
                    <a:bodyPr/>
                    <a:lstStyle/>
                    <a:p>
                      <a:r>
                        <a:rPr lang="tr-TR" sz="1800" b="1" kern="1200" dirty="0" smtClean="0">
                          <a:solidFill>
                            <a:schemeClr val="dk1"/>
                          </a:solidFill>
                          <a:effectLst/>
                          <a:latin typeface="+mn-lt"/>
                          <a:ea typeface="+mn-ea"/>
                          <a:cs typeface="+mn-cs"/>
                        </a:rPr>
                        <a:t>Kurumsal İşleyiş </a:t>
                      </a:r>
                      <a:endParaRPr lang="tr-TR" sz="1800" b="1" dirty="0"/>
                    </a:p>
                  </a:txBody>
                  <a:tcPr/>
                </a:tc>
                <a:tc>
                  <a:txBody>
                    <a:bodyPr/>
                    <a:lstStyle/>
                    <a:p>
                      <a:pPr algn="r"/>
                      <a:r>
                        <a:rPr lang="tr-TR" sz="1800" b="1" dirty="0" smtClean="0"/>
                        <a:t>2 Saat</a:t>
                      </a:r>
                      <a:endParaRPr lang="tr-TR" sz="1800" b="1" dirty="0"/>
                    </a:p>
                  </a:txBody>
                  <a:tcPr/>
                </a:tc>
              </a:tr>
              <a:tr h="370840">
                <a:tc>
                  <a:txBody>
                    <a:bodyPr/>
                    <a:lstStyle/>
                    <a:p>
                      <a:pPr>
                        <a:lnSpc>
                          <a:spcPct val="115000"/>
                        </a:lnSpc>
                        <a:spcAft>
                          <a:spcPts val="0"/>
                        </a:spcAft>
                      </a:pPr>
                      <a:r>
                        <a:rPr lang="tr-T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Okul/Kurum Türleri (RAM, BİLSEM, HEM vb.)</a:t>
                      </a:r>
                      <a:endParaRPr lang="tr-TR"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r>
                        <a:rPr lang="tr-TR" sz="1800" b="1" dirty="0" smtClean="0"/>
                        <a:t>4 Saat</a:t>
                      </a:r>
                      <a:endParaRPr lang="tr-TR" sz="1800" b="1" dirty="0"/>
                    </a:p>
                  </a:txBody>
                  <a:tcPr/>
                </a:tc>
              </a:tr>
              <a:tr h="370840">
                <a:tc>
                  <a:txBody>
                    <a:bodyPr/>
                    <a:lstStyle/>
                    <a:p>
                      <a:r>
                        <a:rPr lang="tr-TR" sz="1800" b="1" dirty="0" smtClean="0"/>
                        <a:t>Okul Aile İşbirliği</a:t>
                      </a:r>
                      <a:endParaRPr lang="tr-TR" sz="1800" b="1" dirty="0"/>
                    </a:p>
                  </a:txBody>
                  <a:tcPr/>
                </a:tc>
                <a:tc>
                  <a:txBody>
                    <a:bodyPr/>
                    <a:lstStyle/>
                    <a:p>
                      <a:pPr algn="r"/>
                      <a:r>
                        <a:rPr lang="tr-TR" sz="1800" b="1" dirty="0" smtClean="0"/>
                        <a:t>16 Saat</a:t>
                      </a:r>
                      <a:endParaRPr lang="tr-TR" sz="1800" b="1" dirty="0"/>
                    </a:p>
                  </a:txBody>
                  <a:tcPr/>
                </a:tc>
              </a:tr>
              <a:tr h="370840">
                <a:tc>
                  <a:txBody>
                    <a:bodyPr/>
                    <a:lstStyle/>
                    <a:p>
                      <a:r>
                        <a:rPr lang="tr-TR" sz="1800" b="1" dirty="0" smtClean="0"/>
                        <a:t>Ölçme Değerlendirme</a:t>
                      </a:r>
                      <a:endParaRPr lang="tr-TR" sz="1800" b="1" dirty="0"/>
                    </a:p>
                  </a:txBody>
                  <a:tcPr/>
                </a:tc>
                <a:tc>
                  <a:txBody>
                    <a:bodyPr/>
                    <a:lstStyle/>
                    <a:p>
                      <a:pPr algn="r"/>
                      <a:r>
                        <a:rPr lang="tr-TR" sz="1800" b="1" dirty="0" smtClean="0"/>
                        <a:t>30 Saat</a:t>
                      </a:r>
                      <a:endParaRPr lang="tr-TR" sz="1800" b="1" dirty="0"/>
                    </a:p>
                  </a:txBody>
                  <a:tcPr/>
                </a:tc>
              </a:tr>
              <a:tr h="370840">
                <a:tc>
                  <a:txBody>
                    <a:bodyPr/>
                    <a:lstStyle/>
                    <a:p>
                      <a:r>
                        <a:rPr lang="tr-TR" sz="1800" b="1" kern="1200" dirty="0" smtClean="0">
                          <a:solidFill>
                            <a:schemeClr val="dk1"/>
                          </a:solidFill>
                          <a:effectLst/>
                          <a:latin typeface="+mn-lt"/>
                          <a:ea typeface="+mn-ea"/>
                          <a:cs typeface="+mn-cs"/>
                        </a:rPr>
                        <a:t>Türkiye’de Demokrasi Serüveni ve 15 Temmuz Süreci</a:t>
                      </a:r>
                      <a:endParaRPr lang="tr-TR" sz="1800" b="1" dirty="0"/>
                    </a:p>
                  </a:txBody>
                  <a:tcPr/>
                </a:tc>
                <a:tc>
                  <a:txBody>
                    <a:bodyPr/>
                    <a:lstStyle/>
                    <a:p>
                      <a:pPr algn="r"/>
                      <a:r>
                        <a:rPr lang="tr-TR" sz="1800" b="1" dirty="0" smtClean="0"/>
                        <a:t>6 Saat</a:t>
                      </a:r>
                      <a:endParaRPr lang="tr-TR" sz="1800" b="1" dirty="0"/>
                    </a:p>
                  </a:txBody>
                  <a:tcPr/>
                </a:tc>
              </a:tr>
              <a:tr h="370840">
                <a:tc>
                  <a:txBody>
                    <a:bodyPr/>
                    <a:lstStyle/>
                    <a:p>
                      <a:r>
                        <a:rPr lang="tr-TR" sz="1800" b="1" kern="1200" dirty="0" smtClean="0">
                          <a:solidFill>
                            <a:schemeClr val="dk1"/>
                          </a:solidFill>
                          <a:effectLst/>
                          <a:latin typeface="+mn-lt"/>
                          <a:ea typeface="+mn-ea"/>
                          <a:cs typeface="+mn-cs"/>
                        </a:rPr>
                        <a:t>Kültür ve Medeniyetimizde Eğitim Anlayışının Temelleri</a:t>
                      </a:r>
                      <a:endParaRPr lang="tr-TR" sz="1800" b="1" dirty="0"/>
                    </a:p>
                  </a:txBody>
                  <a:tcPr/>
                </a:tc>
                <a:tc>
                  <a:txBody>
                    <a:bodyPr/>
                    <a:lstStyle/>
                    <a:p>
                      <a:pPr algn="r"/>
                      <a:r>
                        <a:rPr lang="tr-TR" sz="1800" b="1" dirty="0" smtClean="0"/>
                        <a:t>20 Saat</a:t>
                      </a:r>
                      <a:endParaRPr lang="tr-TR" sz="1800" b="1" dirty="0"/>
                    </a:p>
                  </a:txBody>
                  <a:tcPr/>
                </a:tc>
              </a:tr>
              <a:tr h="370840">
                <a:tc>
                  <a:txBody>
                    <a:bodyPr/>
                    <a:lstStyle/>
                    <a:p>
                      <a:r>
                        <a:rPr lang="tr-TR" sz="1800" b="1" kern="1200" dirty="0" smtClean="0">
                          <a:solidFill>
                            <a:schemeClr val="dk1"/>
                          </a:solidFill>
                          <a:effectLst/>
                          <a:latin typeface="+mn-lt"/>
                          <a:ea typeface="+mn-ea"/>
                          <a:cs typeface="+mn-cs"/>
                        </a:rPr>
                        <a:t>Dünden Bugüne Öğretmenlik</a:t>
                      </a:r>
                      <a:endParaRPr lang="tr-TR" sz="1800" b="1" dirty="0"/>
                    </a:p>
                  </a:txBody>
                  <a:tcPr/>
                </a:tc>
                <a:tc>
                  <a:txBody>
                    <a:bodyPr/>
                    <a:lstStyle/>
                    <a:p>
                      <a:pPr algn="r"/>
                      <a:r>
                        <a:rPr lang="tr-TR" sz="1800" b="1" dirty="0" smtClean="0"/>
                        <a:t>6 Saat</a:t>
                      </a:r>
                      <a:endParaRPr lang="tr-TR" sz="1800" b="1" dirty="0"/>
                    </a:p>
                  </a:txBody>
                  <a:tcPr/>
                </a:tc>
              </a:tr>
              <a:tr h="370840">
                <a:tc>
                  <a:txBody>
                    <a:bodyPr/>
                    <a:lstStyle/>
                    <a:p>
                      <a:r>
                        <a:rPr lang="tr-TR" sz="1800" b="1" kern="1200" dirty="0" smtClean="0">
                          <a:solidFill>
                            <a:schemeClr val="dk1"/>
                          </a:solidFill>
                          <a:effectLst/>
                          <a:latin typeface="+mn-lt"/>
                          <a:ea typeface="+mn-ea"/>
                          <a:cs typeface="+mn-cs"/>
                        </a:rPr>
                        <a:t>Öğretmenlik Meslek Etiği</a:t>
                      </a:r>
                      <a:endParaRPr lang="tr-TR" sz="1800" b="1" dirty="0"/>
                    </a:p>
                  </a:txBody>
                  <a:tcPr/>
                </a:tc>
                <a:tc>
                  <a:txBody>
                    <a:bodyPr/>
                    <a:lstStyle/>
                    <a:p>
                      <a:pPr algn="r"/>
                      <a:r>
                        <a:rPr lang="tr-TR" sz="1800" b="1" dirty="0" smtClean="0"/>
                        <a:t>14 Saat</a:t>
                      </a:r>
                      <a:endParaRPr lang="tr-TR" sz="1800" b="1" dirty="0"/>
                    </a:p>
                  </a:txBody>
                  <a:tcPr/>
                </a:tc>
              </a:tr>
              <a:tr h="370840">
                <a:tc>
                  <a:txBody>
                    <a:bodyPr/>
                    <a:lstStyle/>
                    <a:p>
                      <a:r>
                        <a:rPr lang="tr-TR" sz="1800" b="1" kern="1200" dirty="0" smtClean="0">
                          <a:solidFill>
                            <a:schemeClr val="dk1"/>
                          </a:solidFill>
                          <a:effectLst/>
                          <a:latin typeface="+mn-lt"/>
                          <a:ea typeface="+mn-ea"/>
                          <a:cs typeface="+mn-cs"/>
                        </a:rPr>
                        <a:t>Öğretmenlikle İlgili Mevzuat Programı</a:t>
                      </a:r>
                      <a:endParaRPr lang="tr-TR" sz="1800" b="1" dirty="0"/>
                    </a:p>
                  </a:txBody>
                  <a:tcPr/>
                </a:tc>
                <a:tc>
                  <a:txBody>
                    <a:bodyPr/>
                    <a:lstStyle/>
                    <a:p>
                      <a:pPr algn="r"/>
                      <a:r>
                        <a:rPr lang="tr-TR" sz="1800" b="1" dirty="0" smtClean="0"/>
                        <a:t>24 Saat</a:t>
                      </a:r>
                      <a:endParaRPr lang="tr-TR" sz="1800" b="1" dirty="0"/>
                    </a:p>
                  </a:txBody>
                  <a:tcPr/>
                </a:tc>
              </a:tr>
              <a:tr h="370840">
                <a:tc>
                  <a:txBody>
                    <a:bodyPr/>
                    <a:lstStyle/>
                    <a:p>
                      <a:r>
                        <a:rPr lang="tr-TR" sz="1800" b="1" kern="1200" dirty="0" smtClean="0">
                          <a:solidFill>
                            <a:schemeClr val="dk1"/>
                          </a:solidFill>
                          <a:effectLst/>
                          <a:latin typeface="+mn-lt"/>
                          <a:ea typeface="+mn-ea"/>
                          <a:cs typeface="+mn-cs"/>
                        </a:rPr>
                        <a:t>Millî Eğitim Sisteminde Güncel Uygulamalar (DYS, E-OKUL MEBBİS)</a:t>
                      </a:r>
                      <a:endParaRPr lang="tr-TR" sz="1800" b="1" dirty="0"/>
                    </a:p>
                  </a:txBody>
                  <a:tcPr/>
                </a:tc>
                <a:tc>
                  <a:txBody>
                    <a:bodyPr/>
                    <a:lstStyle/>
                    <a:p>
                      <a:pPr algn="r"/>
                      <a:r>
                        <a:rPr lang="tr-TR" sz="1800" b="1" dirty="0" smtClean="0"/>
                        <a:t>16 Saat</a:t>
                      </a:r>
                      <a:endParaRPr lang="tr-TR" sz="1800" b="1" dirty="0"/>
                    </a:p>
                  </a:txBody>
                  <a:tcPr/>
                </a:tc>
              </a:tr>
              <a:tr h="370840">
                <a:tc>
                  <a:txBody>
                    <a:bodyPr/>
                    <a:lstStyle/>
                    <a:p>
                      <a:r>
                        <a:rPr lang="tr-TR" sz="1800" b="1" kern="1200" dirty="0" smtClean="0">
                          <a:solidFill>
                            <a:schemeClr val="dk1"/>
                          </a:solidFill>
                          <a:effectLst/>
                          <a:latin typeface="+mn-lt"/>
                          <a:ea typeface="+mn-ea"/>
                          <a:cs typeface="+mn-cs"/>
                        </a:rPr>
                        <a:t>Uluslararası Kurumlar ve Eğitim</a:t>
                      </a:r>
                      <a:endParaRPr lang="tr-TR" sz="1800" b="1" dirty="0"/>
                    </a:p>
                  </a:txBody>
                  <a:tcPr/>
                </a:tc>
                <a:tc>
                  <a:txBody>
                    <a:bodyPr/>
                    <a:lstStyle/>
                    <a:p>
                      <a:pPr algn="r"/>
                      <a:r>
                        <a:rPr lang="tr-TR" sz="1800" b="1" dirty="0" smtClean="0"/>
                        <a:t>6 Saat</a:t>
                      </a:r>
                      <a:endParaRPr lang="tr-TR" sz="1800" b="1" dirty="0"/>
                    </a:p>
                  </a:txBody>
                  <a:tcPr/>
                </a:tc>
              </a:tr>
              <a:tr h="370840">
                <a:tc>
                  <a:txBody>
                    <a:bodyPr/>
                    <a:lstStyle/>
                    <a:p>
                      <a:r>
                        <a:rPr lang="tr-TR" sz="1800" b="1" kern="1200" dirty="0" smtClean="0">
                          <a:solidFill>
                            <a:schemeClr val="dk1"/>
                          </a:solidFill>
                          <a:effectLst/>
                          <a:latin typeface="+mn-lt"/>
                          <a:ea typeface="+mn-ea"/>
                          <a:cs typeface="+mn-cs"/>
                        </a:rPr>
                        <a:t>Ulusal ve Uluslararası Eğitim Projeleri ve Örnek Projeler (TÜBİTAK, ERASMUS)</a:t>
                      </a:r>
                      <a:endParaRPr lang="tr-TR" sz="1800" b="1" dirty="0"/>
                    </a:p>
                  </a:txBody>
                  <a:tcPr/>
                </a:tc>
                <a:tc>
                  <a:txBody>
                    <a:bodyPr/>
                    <a:lstStyle/>
                    <a:p>
                      <a:pPr algn="r"/>
                      <a:r>
                        <a:rPr lang="tr-TR" sz="1800" b="1" dirty="0" smtClean="0"/>
                        <a:t>4 Saat</a:t>
                      </a:r>
                      <a:endParaRPr lang="tr-TR" sz="1800" b="1" dirty="0"/>
                    </a:p>
                  </a:txBody>
                  <a:tcPr/>
                </a:tc>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3026402709"/>
              </p:ext>
            </p:extLst>
          </p:nvPr>
        </p:nvGraphicFramePr>
        <p:xfrm>
          <a:off x="1467971" y="5855737"/>
          <a:ext cx="10149593" cy="828040"/>
        </p:xfrm>
        <a:graphic>
          <a:graphicData uri="http://schemas.openxmlformats.org/drawingml/2006/table">
            <a:tbl>
              <a:tblPr firstRow="1" bandRow="1">
                <a:tableStyleId>{5C22544A-7EE6-4342-B048-85BDC9FD1C3A}</a:tableStyleId>
              </a:tblPr>
              <a:tblGrid>
                <a:gridCol w="8422004"/>
                <a:gridCol w="1727589"/>
              </a:tblGrid>
              <a:tr h="370840">
                <a:tc>
                  <a:txBody>
                    <a:bodyPr/>
                    <a:lstStyle/>
                    <a:p>
                      <a:r>
                        <a:rPr lang="tr-TR" sz="1800" b="1" kern="1200" dirty="0" smtClean="0">
                          <a:solidFill>
                            <a:schemeClr val="bg1"/>
                          </a:solidFill>
                          <a:effectLst/>
                          <a:latin typeface="+mn-lt"/>
                          <a:ea typeface="+mn-ea"/>
                          <a:cs typeface="+mn-cs"/>
                        </a:rPr>
                        <a:t>Kaynaştırma/Bütünleştirme Yoluyla Eğitim Uygulamaları Semineri</a:t>
                      </a:r>
                      <a:endParaRPr lang="tr-TR" b="1" dirty="0">
                        <a:solidFill>
                          <a:schemeClr val="bg1"/>
                        </a:solidFill>
                      </a:endParaRPr>
                    </a:p>
                  </a:txBody>
                  <a:tcPr>
                    <a:noFill/>
                  </a:tcPr>
                </a:tc>
                <a:tc>
                  <a:txBody>
                    <a:bodyPr/>
                    <a:lstStyle/>
                    <a:p>
                      <a:pPr algn="r"/>
                      <a:r>
                        <a:rPr lang="tr-TR" b="1" dirty="0" smtClean="0">
                          <a:solidFill>
                            <a:schemeClr val="bg1"/>
                          </a:solidFill>
                        </a:rPr>
                        <a:t>12 Saat</a:t>
                      </a:r>
                      <a:endParaRPr lang="tr-TR" b="1" dirty="0">
                        <a:solidFill>
                          <a:schemeClr val="bg1"/>
                        </a:solidFill>
                      </a:endParaRPr>
                    </a:p>
                  </a:txBody>
                  <a:tcPr>
                    <a:noFill/>
                  </a:tcPr>
                </a:tc>
              </a:tr>
              <a:tr h="370840">
                <a:tc>
                  <a:txBody>
                    <a:bodyPr/>
                    <a:lstStyle/>
                    <a:p>
                      <a:r>
                        <a:rPr lang="tr-TR" sz="2400" b="1" dirty="0" smtClean="0">
                          <a:solidFill>
                            <a:schemeClr val="bg1"/>
                          </a:solidFill>
                        </a:rPr>
                        <a:t>Toplam</a:t>
                      </a:r>
                      <a:endParaRPr lang="tr-TR" sz="2400" b="1" dirty="0">
                        <a:solidFill>
                          <a:schemeClr val="bg1"/>
                        </a:solidFill>
                      </a:endParaRPr>
                    </a:p>
                  </a:txBody>
                  <a:tcPr/>
                </a:tc>
                <a:tc>
                  <a:txBody>
                    <a:bodyPr/>
                    <a:lstStyle/>
                    <a:p>
                      <a:pPr algn="r"/>
                      <a:r>
                        <a:rPr lang="tr-TR" sz="2400" b="1" dirty="0" smtClean="0">
                          <a:solidFill>
                            <a:schemeClr val="bg1"/>
                          </a:solidFill>
                        </a:rPr>
                        <a:t>160 Saat</a:t>
                      </a:r>
                      <a:endParaRPr lang="tr-TR" sz="2400" b="1" dirty="0">
                        <a:solidFill>
                          <a:schemeClr val="bg1"/>
                        </a:solidFill>
                      </a:endParaRPr>
                    </a:p>
                  </a:txBody>
                  <a:tcPr/>
                </a:tc>
              </a:tr>
            </a:tbl>
          </a:graphicData>
        </a:graphic>
      </p:graphicFrame>
      <p:sp>
        <p:nvSpPr>
          <p:cNvPr id="8" name="Dikdörtgen 7"/>
          <p:cNvSpPr/>
          <p:nvPr/>
        </p:nvSpPr>
        <p:spPr>
          <a:xfrm rot="16200000">
            <a:off x="-1855153" y="3480971"/>
            <a:ext cx="5492208" cy="646331"/>
          </a:xfrm>
          <a:prstGeom prst="rect">
            <a:avLst/>
          </a:prstGeom>
          <a:noFill/>
        </p:spPr>
        <p:txBody>
          <a:bodyPr wrap="none" lIns="91440" tIns="45720" rIns="91440" bIns="45720">
            <a:spAutoFit/>
          </a:bodyPr>
          <a:lstStyle/>
          <a:p>
            <a:pPr algn="ctr"/>
            <a:r>
              <a:rPr lang="tr-TR" sz="3600" b="1" dirty="0">
                <a:solidFill>
                  <a:schemeClr val="accent5">
                    <a:lumMod val="50000"/>
                  </a:schemeClr>
                </a:solidFill>
              </a:rPr>
              <a:t>Uzaktan Eğitim Semineri</a:t>
            </a:r>
            <a:endParaRPr lang="tr-TR" sz="3600" b="1" cap="none" spc="0"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6150080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202308"/>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sp>
        <p:nvSpPr>
          <p:cNvPr id="8" name="Dikdörtgen 7"/>
          <p:cNvSpPr/>
          <p:nvPr/>
        </p:nvSpPr>
        <p:spPr>
          <a:xfrm>
            <a:off x="146482" y="808111"/>
            <a:ext cx="5170006" cy="646331"/>
          </a:xfrm>
          <a:prstGeom prst="rect">
            <a:avLst/>
          </a:prstGeom>
          <a:noFill/>
        </p:spPr>
        <p:txBody>
          <a:bodyPr wrap="none" lIns="91440" tIns="45720" rIns="91440" bIns="45720">
            <a:spAutoFit/>
          </a:bodyPr>
          <a:lstStyle/>
          <a:p>
            <a:pPr algn="ctr"/>
            <a:r>
              <a:rPr lang="tr-TR" sz="3600" b="1" dirty="0">
                <a:solidFill>
                  <a:schemeClr val="accent5">
                    <a:lumMod val="50000"/>
                  </a:schemeClr>
                </a:solidFill>
              </a:rPr>
              <a:t>Uzaktan Eğitim </a:t>
            </a:r>
            <a:r>
              <a:rPr lang="tr-TR" sz="3600" b="1" dirty="0" smtClean="0">
                <a:solidFill>
                  <a:schemeClr val="accent5">
                    <a:lumMod val="50000"/>
                  </a:schemeClr>
                </a:solidFill>
              </a:rPr>
              <a:t>Kursları</a:t>
            </a:r>
            <a:endParaRPr lang="tr-TR" sz="3600" b="1" cap="none" spc="0"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endParaRPr>
          </a:p>
        </p:txBody>
      </p:sp>
      <p:graphicFrame>
        <p:nvGraphicFramePr>
          <p:cNvPr id="2" name="Tablo 1"/>
          <p:cNvGraphicFramePr>
            <a:graphicFrameLocks noGrp="1"/>
          </p:cNvGraphicFramePr>
          <p:nvPr>
            <p:extLst>
              <p:ext uri="{D42A27DB-BD31-4B8C-83A1-F6EECF244321}">
                <p14:modId xmlns:p14="http://schemas.microsoft.com/office/powerpoint/2010/main" val="2988127108"/>
              </p:ext>
            </p:extLst>
          </p:nvPr>
        </p:nvGraphicFramePr>
        <p:xfrm>
          <a:off x="156321" y="1465382"/>
          <a:ext cx="9069745" cy="5282116"/>
        </p:xfrm>
        <a:graphic>
          <a:graphicData uri="http://schemas.openxmlformats.org/drawingml/2006/table">
            <a:tbl>
              <a:tblPr firstRow="1" bandRow="1">
                <a:tableStyleId>{5C22544A-7EE6-4342-B048-85BDC9FD1C3A}</a:tableStyleId>
              </a:tblPr>
              <a:tblGrid>
                <a:gridCol w="7510576"/>
                <a:gridCol w="1559169"/>
              </a:tblGrid>
              <a:tr h="386947">
                <a:tc>
                  <a:txBody>
                    <a:bodyPr/>
                    <a:lstStyle/>
                    <a:p>
                      <a:r>
                        <a:rPr lang="tr-TR" dirty="0" smtClean="0"/>
                        <a:t>UZAKTAN</a:t>
                      </a:r>
                      <a:r>
                        <a:rPr lang="tr-TR" baseline="0" dirty="0" smtClean="0"/>
                        <a:t> EĞİTİM KURSUNUN ADI</a:t>
                      </a:r>
                      <a:endParaRPr lang="tr-TR" dirty="0"/>
                    </a:p>
                  </a:txBody>
                  <a:tcPr/>
                </a:tc>
                <a:tc>
                  <a:txBody>
                    <a:bodyPr/>
                    <a:lstStyle/>
                    <a:p>
                      <a:r>
                        <a:rPr lang="tr-TR" dirty="0" smtClean="0"/>
                        <a:t>SÜRESİ</a:t>
                      </a:r>
                      <a:endParaRPr lang="tr-TR" dirty="0"/>
                    </a:p>
                  </a:txBody>
                  <a:tcPr/>
                </a:tc>
              </a:tr>
              <a:tr h="445254">
                <a:tc>
                  <a:txBody>
                    <a:bodyPr/>
                    <a:lstStyle/>
                    <a:p>
                      <a:r>
                        <a:rPr lang="tr-TR" sz="2200" b="1" kern="1200" dirty="0" smtClean="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Okul Tabanlı Afet Eğitimi Kursu </a:t>
                      </a:r>
                      <a:endParaRPr lang="tr-TR" sz="2200" b="1" dirty="0">
                        <a:latin typeface="Times New Roman" panose="02020603050405020304" pitchFamily="18" charset="0"/>
                        <a:ea typeface="Tahoma" panose="020B0604030504040204" pitchFamily="34" charset="0"/>
                        <a:cs typeface="Times New Roman" panose="02020603050405020304" pitchFamily="18" charset="0"/>
                      </a:endParaRPr>
                    </a:p>
                  </a:txBody>
                  <a:tcPr/>
                </a:tc>
                <a:tc>
                  <a:txBody>
                    <a:bodyPr/>
                    <a:lstStyle/>
                    <a:p>
                      <a:pPr algn="r"/>
                      <a:r>
                        <a:rPr lang="tr-TR" sz="2200" b="1" dirty="0" smtClean="0">
                          <a:latin typeface="Times New Roman" panose="02020603050405020304" pitchFamily="18" charset="0"/>
                          <a:ea typeface="Tahoma" panose="020B0604030504040204" pitchFamily="34" charset="0"/>
                          <a:cs typeface="Times New Roman" panose="02020603050405020304" pitchFamily="18" charset="0"/>
                        </a:rPr>
                        <a:t>8 Saat</a:t>
                      </a:r>
                      <a:endParaRPr lang="tr-TR" sz="2200" b="1" dirty="0">
                        <a:latin typeface="Times New Roman" panose="02020603050405020304" pitchFamily="18" charset="0"/>
                        <a:ea typeface="Tahoma" panose="020B0604030504040204" pitchFamily="34" charset="0"/>
                        <a:cs typeface="Times New Roman" panose="02020603050405020304" pitchFamily="18" charset="0"/>
                      </a:endParaRPr>
                    </a:p>
                  </a:txBody>
                  <a:tcPr/>
                </a:tc>
              </a:tr>
              <a:tr h="795097">
                <a:tc>
                  <a:txBody>
                    <a:bodyPr/>
                    <a:lstStyle/>
                    <a:p>
                      <a:r>
                        <a:rPr lang="tr-TR" sz="2200" b="1" kern="1200" dirty="0" smtClean="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Uzaktan Eğitim Sürecinde, Tasarım ve Yönetim Becerilerinin Geliştirilmesi Kursu</a:t>
                      </a:r>
                      <a:endParaRPr lang="tr-TR" sz="2200" b="1" dirty="0">
                        <a:latin typeface="Times New Roman" panose="02020603050405020304" pitchFamily="18" charset="0"/>
                        <a:ea typeface="Tahoma" panose="020B0604030504040204" pitchFamily="34" charset="0"/>
                        <a:cs typeface="Times New Roman" panose="02020603050405020304" pitchFamily="18" charset="0"/>
                      </a:endParaRPr>
                    </a:p>
                  </a:txBody>
                  <a:tcPr/>
                </a:tc>
                <a:tc>
                  <a:txBody>
                    <a:bodyPr/>
                    <a:lstStyle/>
                    <a:p>
                      <a:pPr algn="r"/>
                      <a:r>
                        <a:rPr lang="tr-TR" sz="2200" b="1" dirty="0" smtClean="0">
                          <a:latin typeface="Times New Roman" panose="02020603050405020304" pitchFamily="18" charset="0"/>
                          <a:ea typeface="Tahoma" panose="020B0604030504040204" pitchFamily="34" charset="0"/>
                          <a:cs typeface="Times New Roman" panose="02020603050405020304" pitchFamily="18" charset="0"/>
                        </a:rPr>
                        <a:t>42 Saat</a:t>
                      </a:r>
                      <a:endParaRPr lang="tr-TR" sz="2200" b="1" dirty="0">
                        <a:latin typeface="Times New Roman" panose="02020603050405020304" pitchFamily="18" charset="0"/>
                        <a:ea typeface="Tahoma" panose="020B0604030504040204" pitchFamily="34" charset="0"/>
                        <a:cs typeface="Times New Roman" panose="02020603050405020304" pitchFamily="18" charset="0"/>
                      </a:endParaRPr>
                    </a:p>
                  </a:txBody>
                  <a:tcPr/>
                </a:tc>
              </a:tr>
              <a:tr h="386947">
                <a:tc>
                  <a:txBody>
                    <a:bodyPr/>
                    <a:lstStyle/>
                    <a:p>
                      <a:pPr>
                        <a:lnSpc>
                          <a:spcPct val="115000"/>
                        </a:lnSpc>
                        <a:spcAft>
                          <a:spcPts val="0"/>
                        </a:spcAft>
                      </a:pPr>
                      <a:r>
                        <a:rPr lang="tr-TR" sz="2200" b="1" dirty="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Dijital Girişimciliğin Temelleri Kursu (*)</a:t>
                      </a:r>
                    </a:p>
                  </a:txBody>
                  <a:tcPr marL="44450" marR="44450" marT="0" marB="0" anchor="ctr"/>
                </a:tc>
                <a:tc>
                  <a:txBody>
                    <a:bodyPr/>
                    <a:lstStyle/>
                    <a:p>
                      <a:pPr algn="r">
                        <a:lnSpc>
                          <a:spcPct val="115000"/>
                        </a:lnSpc>
                        <a:spcAft>
                          <a:spcPts val="0"/>
                        </a:spcAft>
                      </a:pPr>
                      <a:r>
                        <a:rPr lang="tr-TR" sz="2200" b="1" dirty="0" smtClean="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30 Saat</a:t>
                      </a:r>
                      <a:endParaRPr lang="tr-TR" sz="2200" b="1" dirty="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44450" marR="44450" marT="0" marB="0" anchor="ctr"/>
                </a:tc>
              </a:tr>
              <a:tr h="386947">
                <a:tc>
                  <a:txBody>
                    <a:bodyPr/>
                    <a:lstStyle/>
                    <a:p>
                      <a:pPr>
                        <a:lnSpc>
                          <a:spcPct val="115000"/>
                        </a:lnSpc>
                        <a:spcAft>
                          <a:spcPts val="0"/>
                        </a:spcAft>
                      </a:pPr>
                      <a:r>
                        <a:rPr lang="tr-TR" sz="2200" b="1" dirty="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Zekâ Oyunları 1 Uzaktan Eğitimi Kursu (*)</a:t>
                      </a:r>
                    </a:p>
                  </a:txBody>
                  <a:tcPr marL="44450" marR="44450" marT="0" marB="0" anchor="ctr"/>
                </a:tc>
                <a:tc>
                  <a:txBody>
                    <a:bodyPr/>
                    <a:lstStyle/>
                    <a:p>
                      <a:pPr algn="r">
                        <a:lnSpc>
                          <a:spcPct val="115000"/>
                        </a:lnSpc>
                        <a:spcAft>
                          <a:spcPts val="0"/>
                        </a:spcAft>
                      </a:pPr>
                      <a:r>
                        <a:rPr lang="tr-TR" sz="2200" b="1" dirty="0" smtClean="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12 Saat</a:t>
                      </a:r>
                      <a:endParaRPr lang="tr-TR" sz="2200" b="1" dirty="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44450" marR="44450" marT="0" marB="0" anchor="ctr"/>
                </a:tc>
              </a:tr>
              <a:tr h="386947">
                <a:tc>
                  <a:txBody>
                    <a:bodyPr/>
                    <a:lstStyle/>
                    <a:p>
                      <a:pPr>
                        <a:lnSpc>
                          <a:spcPct val="115000"/>
                        </a:lnSpc>
                        <a:spcAft>
                          <a:spcPts val="0"/>
                        </a:spcAft>
                      </a:pPr>
                      <a:r>
                        <a:rPr lang="tr-TR" sz="2200" b="1" dirty="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Müze Eğitimi Kursu (*)</a:t>
                      </a:r>
                    </a:p>
                  </a:txBody>
                  <a:tcPr marL="44450" marR="44450" marT="0" marB="0" anchor="ctr"/>
                </a:tc>
                <a:tc>
                  <a:txBody>
                    <a:bodyPr/>
                    <a:lstStyle/>
                    <a:p>
                      <a:pPr algn="r">
                        <a:lnSpc>
                          <a:spcPct val="115000"/>
                        </a:lnSpc>
                        <a:spcAft>
                          <a:spcPts val="0"/>
                        </a:spcAft>
                      </a:pPr>
                      <a:r>
                        <a:rPr lang="tr-TR" sz="2200" b="1" dirty="0" smtClean="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30 Saat</a:t>
                      </a:r>
                      <a:endParaRPr lang="tr-TR" sz="2200" b="1" dirty="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44450" marR="44450" marT="0" marB="0" anchor="ctr"/>
                </a:tc>
              </a:tr>
              <a:tr h="386947">
                <a:tc>
                  <a:txBody>
                    <a:bodyPr/>
                    <a:lstStyle/>
                    <a:p>
                      <a:pPr>
                        <a:lnSpc>
                          <a:spcPct val="115000"/>
                        </a:lnSpc>
                        <a:spcAft>
                          <a:spcPts val="600"/>
                        </a:spcAft>
                      </a:pPr>
                      <a:r>
                        <a:rPr lang="tr-TR" sz="2200" b="1" dirty="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Masal Anlatıcılığı Uzaktan Eğitim Kursu (*)</a:t>
                      </a:r>
                    </a:p>
                  </a:txBody>
                  <a:tcPr marL="44450" marR="44450" marT="0" marB="0" anchor="ctr"/>
                </a:tc>
                <a:tc>
                  <a:txBody>
                    <a:bodyPr/>
                    <a:lstStyle/>
                    <a:p>
                      <a:pPr algn="r">
                        <a:lnSpc>
                          <a:spcPct val="115000"/>
                        </a:lnSpc>
                        <a:spcAft>
                          <a:spcPts val="0"/>
                        </a:spcAft>
                      </a:pPr>
                      <a:r>
                        <a:rPr lang="tr-TR" sz="2200" b="1" dirty="0" smtClean="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18 Saat</a:t>
                      </a:r>
                      <a:endParaRPr lang="tr-TR" sz="2200" b="1" dirty="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44450" marR="44450" marT="0" marB="0" anchor="ctr"/>
                </a:tc>
              </a:tr>
              <a:tr h="779195">
                <a:tc>
                  <a:txBody>
                    <a:bodyPr/>
                    <a:lstStyle/>
                    <a:p>
                      <a:pPr>
                        <a:lnSpc>
                          <a:spcPct val="115000"/>
                        </a:lnSpc>
                        <a:spcAft>
                          <a:spcPts val="600"/>
                        </a:spcAft>
                      </a:pPr>
                      <a:r>
                        <a:rPr lang="tr-TR" sz="2200" b="1" dirty="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Bilgi </a:t>
                      </a:r>
                      <a:r>
                        <a:rPr lang="tr-TR" sz="2200" b="1" dirty="0" err="1">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İşlemsel</a:t>
                      </a:r>
                      <a:r>
                        <a:rPr lang="tr-TR" sz="2200" b="1" dirty="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 Düşünme Becerisinin </a:t>
                      </a:r>
                      <a:r>
                        <a:rPr lang="tr-TR" sz="2200" b="1" dirty="0" err="1">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Disiplinlerarası</a:t>
                      </a:r>
                      <a:r>
                        <a:rPr lang="tr-TR" sz="2200" b="1" dirty="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 Yaklaşım ile Öğretimi Uzaktan Eğitim Kursu (*)</a:t>
                      </a:r>
                    </a:p>
                  </a:txBody>
                  <a:tcPr marL="44450" marR="44450" marT="0" marB="0" anchor="ctr"/>
                </a:tc>
                <a:tc>
                  <a:txBody>
                    <a:bodyPr/>
                    <a:lstStyle/>
                    <a:p>
                      <a:pPr algn="r">
                        <a:lnSpc>
                          <a:spcPct val="115000"/>
                        </a:lnSpc>
                        <a:spcAft>
                          <a:spcPts val="0"/>
                        </a:spcAft>
                      </a:pPr>
                      <a:r>
                        <a:rPr lang="tr-TR" sz="2200" b="1" dirty="0" smtClean="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12 Saat</a:t>
                      </a:r>
                      <a:endParaRPr lang="tr-TR" sz="2200" b="1" dirty="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44450" marR="44450" marT="0" marB="0" anchor="ctr"/>
                </a:tc>
              </a:tr>
              <a:tr h="779195">
                <a:tc>
                  <a:txBody>
                    <a:bodyPr/>
                    <a:lstStyle/>
                    <a:p>
                      <a:pPr indent="-1270">
                        <a:lnSpc>
                          <a:spcPct val="115000"/>
                        </a:lnSpc>
                        <a:spcAft>
                          <a:spcPts val="1000"/>
                        </a:spcAft>
                      </a:pPr>
                      <a:r>
                        <a:rPr lang="tr-TR" sz="2200" b="1" dirty="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Birleştirilmiş Sınıflı Köy Okullarında Görev Yapan Öğretmenlere Yönelik Uzaktan Mesleki Gelişim Kursu (*)</a:t>
                      </a:r>
                    </a:p>
                  </a:txBody>
                  <a:tcPr marL="44450" marR="44450" marT="0" marB="0" anchor="ctr"/>
                </a:tc>
                <a:tc>
                  <a:txBody>
                    <a:bodyPr/>
                    <a:lstStyle/>
                    <a:p>
                      <a:pPr algn="r">
                        <a:lnSpc>
                          <a:spcPct val="115000"/>
                        </a:lnSpc>
                        <a:spcAft>
                          <a:spcPts val="0"/>
                        </a:spcAft>
                      </a:pPr>
                      <a:r>
                        <a:rPr lang="tr-TR" sz="2200" b="1" dirty="0" smtClean="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30 Saat</a:t>
                      </a:r>
                      <a:endParaRPr lang="tr-TR" sz="2200" b="1" dirty="0">
                        <a:solidFill>
                          <a:schemeClr val="accent6">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44450" marR="44450" marT="0" marB="0" anchor="ctr"/>
                </a:tc>
              </a:tr>
              <a:tr h="445254">
                <a:tc>
                  <a:txBody>
                    <a:bodyPr/>
                    <a:lstStyle/>
                    <a:p>
                      <a:r>
                        <a:rPr lang="tr-TR" sz="3000" b="1" dirty="0" smtClean="0"/>
                        <a:t>TOPLAM</a:t>
                      </a:r>
                      <a:endParaRPr lang="tr-TR" sz="3000" b="1" dirty="0"/>
                    </a:p>
                  </a:txBody>
                  <a:tcPr/>
                </a:tc>
                <a:tc>
                  <a:txBody>
                    <a:bodyPr/>
                    <a:lstStyle/>
                    <a:p>
                      <a:pPr algn="r"/>
                      <a:r>
                        <a:rPr lang="tr-TR" sz="3000" b="1" dirty="0" smtClean="0"/>
                        <a:t>80 Saat</a:t>
                      </a:r>
                      <a:endParaRPr lang="tr-TR" sz="3000" b="1" dirty="0"/>
                    </a:p>
                  </a:txBody>
                  <a:tcPr/>
                </a:tc>
              </a:tr>
            </a:tbl>
          </a:graphicData>
        </a:graphic>
      </p:graphicFrame>
      <p:sp>
        <p:nvSpPr>
          <p:cNvPr id="9" name="Sağ Ok 8"/>
          <p:cNvSpPr/>
          <p:nvPr/>
        </p:nvSpPr>
        <p:spPr>
          <a:xfrm rot="10800000">
            <a:off x="9633643" y="3118335"/>
            <a:ext cx="1905191" cy="31066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Dikdörtgen 2"/>
          <p:cNvSpPr/>
          <p:nvPr/>
        </p:nvSpPr>
        <p:spPr>
          <a:xfrm>
            <a:off x="8921262" y="2945028"/>
            <a:ext cx="3153509" cy="3313215"/>
          </a:xfrm>
          <a:prstGeom prst="rect">
            <a:avLst/>
          </a:prstGeom>
        </p:spPr>
        <p:txBody>
          <a:bodyPr wrap="square">
            <a:spAutoFit/>
          </a:bodyPr>
          <a:lstStyle/>
          <a:p>
            <a:pPr marL="457200" indent="270510">
              <a:lnSpc>
                <a:spcPct val="115000"/>
              </a:lnSpc>
              <a:spcAft>
                <a:spcPts val="0"/>
              </a:spcAft>
            </a:pPr>
            <a:r>
              <a:rPr lang="tr-TR" sz="2600" b="1" dirty="0">
                <a:solidFill>
                  <a:schemeClr val="accent6">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Bu kursların içerisinden toplamda 30 saatlik kurs programı tamamlanacaktır. </a:t>
            </a:r>
            <a:endParaRPr lang="tr-TR" sz="2600" b="1" dirty="0">
              <a:solidFill>
                <a:schemeClr val="accent6">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Sağ Ok 9"/>
          <p:cNvSpPr/>
          <p:nvPr/>
        </p:nvSpPr>
        <p:spPr>
          <a:xfrm rot="10800000">
            <a:off x="9223338" y="1981200"/>
            <a:ext cx="1092972" cy="7268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Metin kutusu 10"/>
          <p:cNvSpPr txBox="1"/>
          <p:nvPr/>
        </p:nvSpPr>
        <p:spPr>
          <a:xfrm>
            <a:off x="10456986" y="2110152"/>
            <a:ext cx="1676398" cy="461665"/>
          </a:xfrm>
          <a:prstGeom prst="rect">
            <a:avLst/>
          </a:prstGeom>
          <a:noFill/>
        </p:spPr>
        <p:txBody>
          <a:bodyPr wrap="square" rtlCol="0">
            <a:spAutoFit/>
          </a:bodyPr>
          <a:lstStyle/>
          <a:p>
            <a:r>
              <a:rPr lang="tr-TR" sz="2400" b="1" dirty="0" smtClean="0">
                <a:solidFill>
                  <a:schemeClr val="bg1"/>
                </a:solidFill>
              </a:rPr>
              <a:t>ZORUNLU</a:t>
            </a:r>
            <a:endParaRPr lang="tr-TR" sz="2400" b="1" dirty="0">
              <a:solidFill>
                <a:schemeClr val="bg1"/>
              </a:solidFill>
            </a:endParaRPr>
          </a:p>
        </p:txBody>
      </p:sp>
    </p:spTree>
    <p:extLst>
      <p:ext uri="{BB962C8B-B14F-4D97-AF65-F5344CB8AC3E}">
        <p14:creationId xmlns:p14="http://schemas.microsoft.com/office/powerpoint/2010/main" val="8402127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108524"/>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621323" y="826242"/>
            <a:ext cx="11324492" cy="6215548"/>
          </a:xfrm>
          <a:prstGeom prst="rect">
            <a:avLst/>
          </a:prstGeom>
        </p:spPr>
        <p:txBody>
          <a:bodyPr wrap="square">
            <a:spAutoFit/>
          </a:bodyPr>
          <a:lstStyle/>
          <a:p>
            <a:pPr marL="180340" algn="just">
              <a:lnSpc>
                <a:spcPct val="115000"/>
              </a:lnSpc>
              <a:spcAft>
                <a:spcPts val="0"/>
              </a:spcAft>
            </a:pPr>
            <a:r>
              <a:rPr lang="tr-TR" sz="2800" b="1" i="1" dirty="0" smtClean="0">
                <a:solidFill>
                  <a:srgbClr val="FF0000"/>
                </a:solidFill>
              </a:rPr>
              <a:t>Uzaktan Eğitim Kurslarının Uygulanması </a:t>
            </a:r>
            <a:r>
              <a:rPr lang="tr-TR" sz="2800" b="1" i="1" dirty="0">
                <a:solidFill>
                  <a:srgbClr val="FF0000"/>
                </a:solidFill>
              </a:rPr>
              <a:t>ile İlgili </a:t>
            </a:r>
            <a:r>
              <a:rPr lang="tr-TR" sz="2800" b="1" i="1" dirty="0" smtClean="0">
                <a:solidFill>
                  <a:srgbClr val="FF0000"/>
                </a:solidFill>
              </a:rPr>
              <a:t>Açıklamalar;</a:t>
            </a:r>
          </a:p>
          <a:p>
            <a:pPr marL="523240" indent="-342900" algn="just">
              <a:lnSpc>
                <a:spcPct val="115000"/>
              </a:lnSpc>
              <a:spcAft>
                <a:spcPts val="0"/>
              </a:spcAft>
              <a:buFont typeface="Arial" panose="020B0604020202020204" pitchFamily="34" charset="0"/>
              <a:buChar char="•"/>
            </a:pPr>
            <a:r>
              <a:rPr lang="tr-TR" sz="2200" b="1" dirty="0" smtClean="0">
                <a:solidFill>
                  <a:schemeClr val="bg1"/>
                </a:solidFill>
                <a:latin typeface="Times New Roman" panose="02020603050405020304" pitchFamily="18" charset="0"/>
                <a:cs typeface="Times New Roman" panose="02020603050405020304" pitchFamily="18" charset="0"/>
              </a:rPr>
              <a:t>Aday </a:t>
            </a:r>
            <a:r>
              <a:rPr lang="tr-TR" sz="2200" b="1" dirty="0">
                <a:solidFill>
                  <a:schemeClr val="bg1"/>
                </a:solidFill>
                <a:latin typeface="Times New Roman" panose="02020603050405020304" pitchFamily="18" charset="0"/>
                <a:cs typeface="Times New Roman" panose="02020603050405020304" pitchFamily="18" charset="0"/>
              </a:rPr>
              <a:t>öğretmen, Aday Öğretmen Yetiştirme Programında yer alan </a:t>
            </a:r>
            <a:r>
              <a:rPr lang="tr-TR" sz="2200" b="1" dirty="0" smtClean="0">
                <a:solidFill>
                  <a:schemeClr val="bg1"/>
                </a:solidFill>
                <a:latin typeface="Times New Roman" panose="02020603050405020304" pitchFamily="18" charset="0"/>
                <a:cs typeface="Times New Roman" panose="02020603050405020304" pitchFamily="18" charset="0"/>
              </a:rPr>
              <a:t>Okul </a:t>
            </a:r>
            <a:r>
              <a:rPr lang="tr-TR" sz="2200" b="1" dirty="0">
                <a:solidFill>
                  <a:schemeClr val="bg1"/>
                </a:solidFill>
                <a:latin typeface="Times New Roman" panose="02020603050405020304" pitchFamily="18" charset="0"/>
                <a:cs typeface="Times New Roman" panose="02020603050405020304" pitchFamily="18" charset="0"/>
              </a:rPr>
              <a:t>Tabanlı Afet Eğitimi Kursu (8 saat) ile Uzaktan Eğitim, Tasarım ve Yönetim Becerilerinin Geliştirilmesi Kursu (42 saat) zorunlu ve listede yer alan diğer kurslardan da belirleyecekleri eğitimlerden toplamda 30 saat olmak üzere toplam 50+30=80 saat uzaktan </a:t>
            </a:r>
            <a:r>
              <a:rPr lang="tr-TR" sz="2200" b="1" dirty="0" err="1">
                <a:solidFill>
                  <a:schemeClr val="bg1"/>
                </a:solidFill>
                <a:latin typeface="Times New Roman" panose="02020603050405020304" pitchFamily="18" charset="0"/>
                <a:cs typeface="Times New Roman" panose="02020603050405020304" pitchFamily="18" charset="0"/>
              </a:rPr>
              <a:t>hizmetiçi</a:t>
            </a:r>
            <a:r>
              <a:rPr lang="tr-TR" sz="2200" b="1" dirty="0">
                <a:solidFill>
                  <a:schemeClr val="bg1"/>
                </a:solidFill>
                <a:latin typeface="Times New Roman" panose="02020603050405020304" pitchFamily="18" charset="0"/>
                <a:cs typeface="Times New Roman" panose="02020603050405020304" pitchFamily="18" charset="0"/>
              </a:rPr>
              <a:t> eğitim kursuna  katılırlar. </a:t>
            </a:r>
            <a:endParaRPr lang="tr-TR" sz="2200" b="1" dirty="0" smtClean="0">
              <a:solidFill>
                <a:schemeClr val="bg1"/>
              </a:solidFill>
              <a:latin typeface="Times New Roman" panose="02020603050405020304" pitchFamily="18" charset="0"/>
              <a:cs typeface="Times New Roman" panose="02020603050405020304" pitchFamily="18" charset="0"/>
            </a:endParaRPr>
          </a:p>
          <a:p>
            <a:pPr marL="180340" algn="just">
              <a:lnSpc>
                <a:spcPct val="115000"/>
              </a:lnSpc>
              <a:spcAft>
                <a:spcPts val="0"/>
              </a:spcAft>
            </a:pPr>
            <a:endParaRPr lang="tr-TR" sz="1200" b="1" dirty="0">
              <a:solidFill>
                <a:schemeClr val="bg1"/>
              </a:solidFill>
              <a:latin typeface="Times New Roman" panose="02020603050405020304" pitchFamily="18" charset="0"/>
              <a:cs typeface="Times New Roman" panose="02020603050405020304" pitchFamily="18" charset="0"/>
            </a:endParaRPr>
          </a:p>
          <a:p>
            <a:pPr marL="637540" indent="-457200" algn="just">
              <a:lnSpc>
                <a:spcPct val="115000"/>
              </a:lnSpc>
              <a:spcAft>
                <a:spcPts val="0"/>
              </a:spcAft>
              <a:buFont typeface="Arial" panose="020B0604020202020204" pitchFamily="34" charset="0"/>
              <a:buChar char="•"/>
            </a:pPr>
            <a:r>
              <a:rPr lang="tr-TR" sz="2200" b="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Hizmetiçi</a:t>
            </a:r>
            <a:r>
              <a:rPr lang="tr-TR" sz="22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2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eğitim faaliyeti uzaktan eğitim yoluyla merkezi olarak yapılır</a:t>
            </a:r>
            <a:r>
              <a:rPr lang="tr-TR" sz="22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p>
          <a:p>
            <a:pPr marL="180340" algn="just">
              <a:lnSpc>
                <a:spcPct val="115000"/>
              </a:lnSpc>
              <a:spcAft>
                <a:spcPts val="0"/>
              </a:spcAft>
            </a:pPr>
            <a:endParaRPr lang="tr-TR" sz="12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637540" indent="-457200" algn="just">
              <a:lnSpc>
                <a:spcPct val="115000"/>
              </a:lnSpc>
              <a:buFont typeface="Arial" panose="020B0604020202020204" pitchFamily="34" charset="0"/>
              <a:buChar char="•"/>
            </a:pPr>
            <a:r>
              <a:rPr lang="tr-TR" sz="22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Kurslara</a:t>
            </a:r>
            <a:r>
              <a:rPr lang="tr-TR" sz="22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Bakanlıkça Resen alınmayan aday öğretmenler, kendi kişisel şifreleri ile başvuru yapmalıdır. Resen alınanların başvuru yapmalarına gerek yoktur</a:t>
            </a:r>
          </a:p>
          <a:p>
            <a:pPr marL="180340" algn="just">
              <a:lnSpc>
                <a:spcPct val="115000"/>
              </a:lnSpc>
            </a:pPr>
            <a:endParaRPr lang="tr-TR" sz="12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637540" indent="-457200" algn="just">
              <a:lnSpc>
                <a:spcPct val="115000"/>
              </a:lnSpc>
              <a:buFont typeface="Arial" panose="020B0604020202020204" pitchFamily="34" charset="0"/>
              <a:buChar char="•"/>
            </a:pPr>
            <a:r>
              <a:rPr lang="tr-TR" sz="2200" b="1" dirty="0" smtClean="0">
                <a:solidFill>
                  <a:schemeClr val="bg1"/>
                </a:solidFill>
                <a:latin typeface="Times New Roman" panose="02020603050405020304" pitchFamily="18" charset="0"/>
                <a:cs typeface="Times New Roman" panose="02020603050405020304" pitchFamily="18" charset="0"/>
              </a:rPr>
              <a:t>Aday </a:t>
            </a:r>
            <a:r>
              <a:rPr lang="tr-TR" sz="2200" b="1" dirty="0">
                <a:solidFill>
                  <a:schemeClr val="bg1"/>
                </a:solidFill>
                <a:latin typeface="Times New Roman" panose="02020603050405020304" pitchFamily="18" charset="0"/>
                <a:cs typeface="Times New Roman" panose="02020603050405020304" pitchFamily="18" charset="0"/>
              </a:rPr>
              <a:t>öğretmen yetiştirme programı uzaktan eğitim </a:t>
            </a:r>
            <a:r>
              <a:rPr lang="tr-TR" sz="2200" b="1" dirty="0" smtClean="0">
                <a:solidFill>
                  <a:schemeClr val="bg1"/>
                </a:solidFill>
                <a:latin typeface="Times New Roman" panose="02020603050405020304" pitchFamily="18" charset="0"/>
                <a:cs typeface="Times New Roman" panose="02020603050405020304" pitchFamily="18" charset="0"/>
              </a:rPr>
              <a:t>seminerleri/kursları </a:t>
            </a:r>
            <a:r>
              <a:rPr lang="tr-TR" sz="2200" b="1" dirty="0" err="1" smtClean="0">
                <a:solidFill>
                  <a:schemeClr val="bg1"/>
                </a:solidFill>
                <a:latin typeface="Times New Roman" panose="02020603050405020304" pitchFamily="18" charset="0"/>
                <a:cs typeface="Times New Roman" panose="02020603050405020304" pitchFamily="18" charset="0"/>
              </a:rPr>
              <a:t>çevirimiçi</a:t>
            </a:r>
            <a:r>
              <a:rPr lang="tr-TR" sz="2200" b="1" dirty="0" smtClean="0">
                <a:solidFill>
                  <a:schemeClr val="bg1"/>
                </a:solidFill>
                <a:latin typeface="Times New Roman" panose="02020603050405020304" pitchFamily="18" charset="0"/>
                <a:cs typeface="Times New Roman" panose="02020603050405020304" pitchFamily="18" charset="0"/>
              </a:rPr>
              <a:t> </a:t>
            </a:r>
            <a:r>
              <a:rPr lang="tr-TR" sz="2200" b="1" dirty="0">
                <a:solidFill>
                  <a:schemeClr val="bg1"/>
                </a:solidFill>
                <a:latin typeface="Times New Roman" panose="02020603050405020304" pitchFamily="18" charset="0"/>
                <a:cs typeface="Times New Roman" panose="02020603050405020304" pitchFamily="18" charset="0"/>
              </a:rPr>
              <a:t>olarak </a:t>
            </a:r>
            <a:r>
              <a:rPr lang="tr-TR" sz="2200" b="1" dirty="0" err="1">
                <a:solidFill>
                  <a:schemeClr val="bg1"/>
                </a:solidFill>
                <a:latin typeface="Times New Roman" panose="02020603050405020304" pitchFamily="18" charset="0"/>
                <a:cs typeface="Times New Roman" panose="02020603050405020304" pitchFamily="18" charset="0"/>
              </a:rPr>
              <a:t>EBA’dan</a:t>
            </a:r>
            <a:r>
              <a:rPr lang="tr-TR" sz="2200" b="1" dirty="0">
                <a:solidFill>
                  <a:schemeClr val="bg1"/>
                </a:solidFill>
                <a:latin typeface="Times New Roman" panose="02020603050405020304" pitchFamily="18" charset="0"/>
                <a:cs typeface="Times New Roman" panose="02020603050405020304" pitchFamily="18" charset="0"/>
              </a:rPr>
              <a:t> erişime açılmıştır.</a:t>
            </a:r>
          </a:p>
          <a:p>
            <a:pPr marL="637540" indent="-457200" algn="just">
              <a:lnSpc>
                <a:spcPct val="115000"/>
              </a:lnSpc>
              <a:spcAft>
                <a:spcPts val="0"/>
              </a:spcAft>
              <a:buFont typeface="Arial" panose="020B0604020202020204" pitchFamily="34" charset="0"/>
              <a:buChar char="•"/>
            </a:pPr>
            <a:endParaRPr lang="tr-TR" sz="26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637540" indent="-457200" algn="just">
              <a:lnSpc>
                <a:spcPct val="115000"/>
              </a:lnSpc>
              <a:spcAft>
                <a:spcPts val="0"/>
              </a:spcAft>
              <a:buFont typeface="Arial" panose="020B0604020202020204" pitchFamily="34" charset="0"/>
              <a:buChar char="•"/>
            </a:pPr>
            <a:endParaRPr lang="tr-TR" sz="2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43452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202308"/>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621323" y="1048979"/>
            <a:ext cx="11324492" cy="5189113"/>
          </a:xfrm>
          <a:prstGeom prst="rect">
            <a:avLst/>
          </a:prstGeom>
        </p:spPr>
        <p:txBody>
          <a:bodyPr wrap="square">
            <a:spAutoFit/>
          </a:bodyPr>
          <a:lstStyle/>
          <a:p>
            <a:pPr marL="180340" algn="just">
              <a:lnSpc>
                <a:spcPct val="115000"/>
              </a:lnSpc>
              <a:spcAft>
                <a:spcPts val="0"/>
              </a:spcAft>
            </a:pPr>
            <a:r>
              <a:rPr lang="tr-TR" sz="2800" b="1" i="1" dirty="0" smtClean="0">
                <a:solidFill>
                  <a:srgbClr val="FF0000"/>
                </a:solidFill>
              </a:rPr>
              <a:t>Uzaktan Eğitim Seminerlerinin Uygulanması </a:t>
            </a:r>
            <a:r>
              <a:rPr lang="tr-TR" sz="2800" b="1" i="1" dirty="0">
                <a:solidFill>
                  <a:srgbClr val="FF0000"/>
                </a:solidFill>
              </a:rPr>
              <a:t>ile İlgili </a:t>
            </a:r>
            <a:r>
              <a:rPr lang="tr-TR" sz="2800" b="1" i="1" dirty="0" smtClean="0">
                <a:solidFill>
                  <a:srgbClr val="FF0000"/>
                </a:solidFill>
              </a:rPr>
              <a:t>Açıklamalar;</a:t>
            </a:r>
          </a:p>
          <a:p>
            <a:pPr marL="180340" algn="just">
              <a:lnSpc>
                <a:spcPct val="115000"/>
              </a:lnSpc>
              <a:spcAft>
                <a:spcPts val="0"/>
              </a:spcAft>
            </a:pPr>
            <a:endParaRPr lang="tr-TR" sz="1200" b="1" dirty="0" smtClean="0">
              <a:latin typeface="Calibri" panose="020F0502020204030204" pitchFamily="34" charset="0"/>
              <a:cs typeface="Times New Roman" panose="02020603050405020304" pitchFamily="18" charset="0"/>
            </a:endParaRPr>
          </a:p>
          <a:p>
            <a:pPr marL="637540" indent="-457200" algn="just">
              <a:lnSpc>
                <a:spcPct val="115000"/>
              </a:lnSpc>
              <a:spcAft>
                <a:spcPts val="0"/>
              </a:spcAft>
              <a:buFont typeface="Arial" panose="020B0604020202020204" pitchFamily="34" charset="0"/>
              <a:buChar char="•"/>
            </a:pPr>
            <a:r>
              <a:rPr lang="tr-TR" sz="28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Aday </a:t>
            </a:r>
            <a:r>
              <a:rPr lang="tr-TR"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öğretmenler; sınıf içi, okul içi ve okul dışı uygulamalardan sonra, Aday Öğretmen Yetiştirme Programı Uzaktan Eğitim Seminerine  (160 saat) katılırlar. </a:t>
            </a:r>
            <a:endParaRPr lang="tr-TR" sz="28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180340" algn="just">
              <a:lnSpc>
                <a:spcPct val="115000"/>
              </a:lnSpc>
              <a:spcAft>
                <a:spcPts val="0"/>
              </a:spcAft>
            </a:pPr>
            <a:endParaRPr lang="tr-TR" sz="1200" b="1" dirty="0" smtClean="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marL="637540" indent="-457200" algn="just">
              <a:lnSpc>
                <a:spcPct val="115000"/>
              </a:lnSpc>
              <a:spcAft>
                <a:spcPts val="0"/>
              </a:spcAft>
              <a:buFont typeface="Arial" panose="020B0604020202020204" pitchFamily="34" charset="0"/>
              <a:buChar char="•"/>
            </a:pPr>
            <a:r>
              <a:rPr lang="tr-TR" sz="2800" b="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Hizmetiçi</a:t>
            </a:r>
            <a:r>
              <a:rPr lang="tr-TR" sz="28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eğitim faaliyeti uzaktan eğitim yoluyla merkezi olarak yapılır</a:t>
            </a:r>
            <a:r>
              <a:rPr lang="tr-TR" sz="28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p>
          <a:p>
            <a:pPr marL="180340" algn="just">
              <a:lnSpc>
                <a:spcPct val="115000"/>
              </a:lnSpc>
              <a:spcAft>
                <a:spcPts val="0"/>
              </a:spcAft>
            </a:pPr>
            <a:endParaRPr lang="tr-TR" sz="12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637540" indent="-457200" algn="just">
              <a:lnSpc>
                <a:spcPct val="115000"/>
              </a:lnSpc>
              <a:spcAft>
                <a:spcPts val="0"/>
              </a:spcAft>
              <a:buFont typeface="Arial" panose="020B0604020202020204" pitchFamily="34" charset="0"/>
              <a:buChar char="•"/>
            </a:pPr>
            <a:r>
              <a:rPr lang="tr-TR" sz="28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Seminerlere Bakanlıkça Resen alınmayan aday öğretmenler seminerlere kendi kişisel şifreleri ile başvuru yapmalıdır. Resen alınanlar başvuru yapmalarına gerek yoktur</a:t>
            </a:r>
            <a:endParaRPr lang="tr-TR" sz="2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912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715028"/>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sp>
        <p:nvSpPr>
          <p:cNvPr id="3" name="Dikdörtgen 2"/>
          <p:cNvSpPr/>
          <p:nvPr/>
        </p:nvSpPr>
        <p:spPr>
          <a:xfrm>
            <a:off x="818153" y="1519803"/>
            <a:ext cx="10828421" cy="5293757"/>
          </a:xfrm>
          <a:prstGeom prst="rect">
            <a:avLst/>
          </a:prstGeom>
        </p:spPr>
        <p:txBody>
          <a:bodyPr wrap="square">
            <a:spAutoFit/>
          </a:bodyPr>
          <a:lstStyle/>
          <a:p>
            <a:r>
              <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ADAY ÖĞRETMEN YETİŞTİRME SÜRECİ</a:t>
            </a:r>
          </a:p>
          <a:p>
            <a:endPar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tr-TR" sz="2600" b="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1-Aday öğretmenin Okul Müdürlüğü tarafından MEBBİS-</a:t>
            </a:r>
            <a:r>
              <a:rPr lang="tr-TR" sz="2600" b="1" dirty="0">
                <a:latin typeface="Times New Roman" panose="02020603050405020304" pitchFamily="18" charset="0"/>
                <a:cs typeface="Times New Roman" panose="02020603050405020304" pitchFamily="18" charset="0"/>
              </a:rPr>
              <a:t>Aday Performans Değerlendirme </a:t>
            </a:r>
            <a:r>
              <a:rPr lang="tr-TR" sz="2600" b="1" dirty="0" smtClean="0">
                <a:latin typeface="Times New Roman" panose="02020603050405020304" pitchFamily="18" charset="0"/>
                <a:cs typeface="Times New Roman" panose="02020603050405020304" pitchFamily="18" charset="0"/>
              </a:rPr>
              <a:t>Modülü</a:t>
            </a:r>
            <a:r>
              <a:rPr lang="tr-TR" sz="2600" b="1" dirty="0">
                <a:latin typeface="Times New Roman" panose="02020603050405020304" pitchFamily="18" charset="0"/>
                <a:cs typeface="Times New Roman" panose="02020603050405020304" pitchFamily="18" charset="0"/>
              </a:rPr>
              <a:t> </a:t>
            </a:r>
            <a:r>
              <a:rPr lang="tr-TR" sz="2600" b="1" dirty="0" smtClean="0">
                <a:solidFill>
                  <a:schemeClr val="bg1"/>
                </a:solidFill>
                <a:latin typeface="Times New Roman" panose="02020603050405020304" pitchFamily="18" charset="0"/>
                <a:cs typeface="Times New Roman" panose="02020603050405020304" pitchFamily="18" charset="0"/>
              </a:rPr>
              <a:t>ne eklenir</a:t>
            </a:r>
          </a:p>
          <a:p>
            <a:r>
              <a:rPr lang="tr-TR" sz="2600" b="1" dirty="0" smtClean="0">
                <a:solidFill>
                  <a:schemeClr val="bg1"/>
                </a:solidFill>
                <a:latin typeface="Times New Roman" panose="02020603050405020304" pitchFamily="18" charset="0"/>
                <a:cs typeface="Times New Roman" panose="02020603050405020304" pitchFamily="18" charset="0"/>
              </a:rPr>
              <a:t>2-Aday öğretmene okul yada ilçe </a:t>
            </a:r>
            <a:r>
              <a:rPr lang="tr-TR" sz="2600" b="1" dirty="0">
                <a:solidFill>
                  <a:schemeClr val="bg1"/>
                </a:solidFill>
                <a:latin typeface="Times New Roman" panose="02020603050405020304" pitchFamily="18" charset="0"/>
                <a:cs typeface="Times New Roman" panose="02020603050405020304" pitchFamily="18" charset="0"/>
              </a:rPr>
              <a:t>Milli Eğitim Müdürlüğü</a:t>
            </a:r>
            <a:r>
              <a:rPr lang="tr-TR" sz="2600" b="1" dirty="0" smtClean="0">
                <a:solidFill>
                  <a:schemeClr val="bg1"/>
                </a:solidFill>
                <a:latin typeface="Times New Roman" panose="02020603050405020304" pitchFamily="18" charset="0"/>
                <a:cs typeface="Times New Roman" panose="02020603050405020304" pitchFamily="18" charset="0"/>
              </a:rPr>
              <a:t> tarafından danışman öğretmen ve müdür , İl Milli Eğitim Müdürlüğü tarafından da müfettiş görevlendirilmesinin yapılır</a:t>
            </a:r>
          </a:p>
          <a:p>
            <a:r>
              <a:rPr lang="tr-TR" sz="2600" b="1" dirty="0" smtClean="0">
                <a:solidFill>
                  <a:schemeClr val="bg1"/>
                </a:solidFill>
                <a:latin typeface="Times New Roman" panose="02020603050405020304" pitchFamily="18" charset="0"/>
                <a:cs typeface="Times New Roman" panose="02020603050405020304" pitchFamily="18" charset="0"/>
              </a:rPr>
              <a:t>3-Danışman öğretmen ve müdür gözetim ve rehberliğinde okul içi, okul dışı faaliyetlerin gerçekleştirilir</a:t>
            </a:r>
          </a:p>
          <a:p>
            <a:r>
              <a:rPr lang="tr-TR" sz="2600" b="1" dirty="0" smtClean="0">
                <a:solidFill>
                  <a:schemeClr val="bg1"/>
                </a:solidFill>
                <a:latin typeface="Times New Roman" panose="02020603050405020304" pitchFamily="18" charset="0"/>
                <a:cs typeface="Times New Roman" panose="02020603050405020304" pitchFamily="18" charset="0"/>
              </a:rPr>
              <a:t>4-Uzaktan </a:t>
            </a:r>
            <a:r>
              <a:rPr lang="tr-TR" sz="2600" b="1" dirty="0" err="1">
                <a:solidFill>
                  <a:schemeClr val="bg1"/>
                </a:solidFill>
                <a:latin typeface="Times New Roman" panose="02020603050405020304" pitchFamily="18" charset="0"/>
                <a:cs typeface="Times New Roman" panose="02020603050405020304" pitchFamily="18" charset="0"/>
              </a:rPr>
              <a:t>h</a:t>
            </a:r>
            <a:r>
              <a:rPr lang="tr-TR" sz="2600" b="1" dirty="0" err="1" smtClean="0">
                <a:solidFill>
                  <a:schemeClr val="bg1"/>
                </a:solidFill>
                <a:latin typeface="Times New Roman" panose="02020603050405020304" pitchFamily="18" charset="0"/>
                <a:cs typeface="Times New Roman" panose="02020603050405020304" pitchFamily="18" charset="0"/>
              </a:rPr>
              <a:t>izmetiçi</a:t>
            </a:r>
            <a:r>
              <a:rPr lang="tr-TR" sz="2600" b="1" dirty="0" smtClean="0">
                <a:solidFill>
                  <a:schemeClr val="bg1"/>
                </a:solidFill>
                <a:latin typeface="Times New Roman" panose="02020603050405020304" pitchFamily="18" charset="0"/>
                <a:cs typeface="Times New Roman" panose="02020603050405020304" pitchFamily="18" charset="0"/>
              </a:rPr>
              <a:t> seminer ve kursların tamamlanır</a:t>
            </a:r>
          </a:p>
          <a:p>
            <a:r>
              <a:rPr lang="tr-TR" sz="2600" b="1" dirty="0" smtClean="0">
                <a:solidFill>
                  <a:schemeClr val="bg1"/>
                </a:solidFill>
                <a:latin typeface="Times New Roman" panose="02020603050405020304" pitchFamily="18" charset="0"/>
                <a:cs typeface="Times New Roman" panose="02020603050405020304" pitchFamily="18" charset="0"/>
              </a:rPr>
              <a:t>5-Tamamlanan faaliyetlerin </a:t>
            </a:r>
            <a:r>
              <a:rPr lang="tr-TR" sz="2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MEBBİS-</a:t>
            </a:r>
            <a:r>
              <a:rPr lang="tr-TR" sz="2600" b="1" dirty="0">
                <a:latin typeface="Times New Roman" panose="02020603050405020304" pitchFamily="18" charset="0"/>
                <a:cs typeface="Times New Roman" panose="02020603050405020304" pitchFamily="18" charset="0"/>
              </a:rPr>
              <a:t>Aday Performans Değerlendirme </a:t>
            </a:r>
            <a:r>
              <a:rPr lang="tr-TR" sz="2600" b="1" dirty="0" err="1" smtClean="0">
                <a:latin typeface="Times New Roman" panose="02020603050405020304" pitchFamily="18" charset="0"/>
                <a:cs typeface="Times New Roman" panose="02020603050405020304" pitchFamily="18" charset="0"/>
              </a:rPr>
              <a:t>Modülü’</a:t>
            </a:r>
            <a:r>
              <a:rPr lang="tr-TR" sz="2600" b="1" dirty="0" err="1" smtClean="0">
                <a:solidFill>
                  <a:schemeClr val="bg1"/>
                </a:solidFill>
                <a:latin typeface="Times New Roman" panose="02020603050405020304" pitchFamily="18" charset="0"/>
                <a:cs typeface="Times New Roman" panose="02020603050405020304" pitchFamily="18" charset="0"/>
              </a:rPr>
              <a:t>ndeki</a:t>
            </a:r>
            <a:r>
              <a:rPr lang="tr-TR" sz="2600" b="1" dirty="0">
                <a:solidFill>
                  <a:schemeClr val="bg1"/>
                </a:solidFill>
                <a:latin typeface="Times New Roman" panose="02020603050405020304" pitchFamily="18" charset="0"/>
                <a:cs typeface="Times New Roman" panose="02020603050405020304" pitchFamily="18" charset="0"/>
              </a:rPr>
              <a:t> </a:t>
            </a:r>
            <a:r>
              <a:rPr lang="tr-TR" sz="2600" b="1" i="1" dirty="0" smtClean="0">
                <a:solidFill>
                  <a:schemeClr val="accent6">
                    <a:lumMod val="75000"/>
                  </a:schemeClr>
                </a:solidFill>
                <a:latin typeface="Times New Roman" panose="02020603050405020304" pitchFamily="18" charset="0"/>
                <a:cs typeface="Times New Roman" panose="02020603050405020304" pitchFamily="18" charset="0"/>
              </a:rPr>
              <a:t>‘Yetiştirme Süreç Form Giriş’ </a:t>
            </a:r>
            <a:r>
              <a:rPr lang="tr-TR" sz="2600" b="1" dirty="0" smtClean="0">
                <a:solidFill>
                  <a:schemeClr val="bg1"/>
                </a:solidFill>
                <a:latin typeface="Times New Roman" panose="02020603050405020304" pitchFamily="18" charset="0"/>
                <a:cs typeface="Times New Roman" panose="02020603050405020304" pitchFamily="18" charset="0"/>
              </a:rPr>
              <a:t>ekranına kaydedilir</a:t>
            </a:r>
          </a:p>
          <a:p>
            <a:endPar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68043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715028"/>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sp>
        <p:nvSpPr>
          <p:cNvPr id="3" name="Dikdörtgen 2"/>
          <p:cNvSpPr/>
          <p:nvPr/>
        </p:nvSpPr>
        <p:spPr>
          <a:xfrm>
            <a:off x="668215" y="1977000"/>
            <a:ext cx="11277600" cy="3416320"/>
          </a:xfrm>
          <a:prstGeom prst="rect">
            <a:avLst/>
          </a:prstGeom>
        </p:spPr>
        <p:txBody>
          <a:bodyPr wrap="square">
            <a:spAutoFit/>
          </a:bodyPr>
          <a:lstStyle/>
          <a:p>
            <a:r>
              <a:rPr lang="tr-TR" sz="3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Bakanlığımızca </a:t>
            </a:r>
            <a:r>
              <a:rPr lang="tr-TR" sz="3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ataması </a:t>
            </a:r>
            <a:r>
              <a:rPr lang="tr-TR" sz="3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yapılan </a:t>
            </a:r>
            <a:r>
              <a:rPr lang="tr-TR" sz="3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göreve </a:t>
            </a:r>
            <a:r>
              <a:rPr lang="tr-TR" sz="3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başlayan </a:t>
            </a:r>
            <a:r>
              <a:rPr lang="tr-TR" sz="3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tr-TR" sz="36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adaylık kaldırma sınavına katılarak başarılı olan yada  </a:t>
            </a:r>
            <a:r>
              <a:rPr lang="tr-TR" sz="3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adaylık kaldırma sınavına </a:t>
            </a:r>
            <a:r>
              <a:rPr lang="tr-TR" sz="36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katılmamış ve adaylık yetiştirme programını tamamlamamış eksik eğitimleri olan </a:t>
            </a:r>
            <a:r>
              <a:rPr lang="tr-TR" sz="3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aday öğretmenlerin eksik eğitimlerini denklik tablosuna göre tamamlamaları gerekmektedir.</a:t>
            </a:r>
            <a:endParaRPr lang="tr-TR" sz="3600" b="1" dirty="0">
              <a:solidFill>
                <a:schemeClr val="bg1"/>
              </a:solidFill>
            </a:endParaRPr>
          </a:p>
        </p:txBody>
      </p:sp>
    </p:spTree>
    <p:extLst>
      <p:ext uri="{BB962C8B-B14F-4D97-AF65-F5344CB8AC3E}">
        <p14:creationId xmlns:p14="http://schemas.microsoft.com/office/powerpoint/2010/main" val="6474818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43875"/>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621323" y="486275"/>
            <a:ext cx="11324492" cy="541367"/>
          </a:xfrm>
          <a:prstGeom prst="rect">
            <a:avLst/>
          </a:prstGeom>
        </p:spPr>
        <p:txBody>
          <a:bodyPr wrap="square">
            <a:spAutoFit/>
          </a:bodyPr>
          <a:lstStyle/>
          <a:p>
            <a:pPr marL="180340" algn="ctr">
              <a:lnSpc>
                <a:spcPct val="115000"/>
              </a:lnSpc>
              <a:spcAft>
                <a:spcPts val="0"/>
              </a:spcAft>
            </a:pPr>
            <a:r>
              <a:rPr lang="tr-TR" sz="2800" b="1" i="1" dirty="0" smtClean="0">
                <a:solidFill>
                  <a:srgbClr val="FF0000"/>
                </a:solidFill>
              </a:rPr>
              <a:t>Denklik Tablosu ile </a:t>
            </a:r>
            <a:r>
              <a:rPr lang="tr-TR" sz="2800" b="1" i="1" dirty="0">
                <a:solidFill>
                  <a:srgbClr val="FF0000"/>
                </a:solidFill>
              </a:rPr>
              <a:t>İlgili </a:t>
            </a:r>
            <a:r>
              <a:rPr lang="tr-TR" sz="2800" b="1" i="1" dirty="0" smtClean="0">
                <a:solidFill>
                  <a:srgbClr val="FF0000"/>
                </a:solidFill>
              </a:rPr>
              <a:t>Açıklamalar;</a:t>
            </a:r>
          </a:p>
        </p:txBody>
      </p:sp>
      <p:sp>
        <p:nvSpPr>
          <p:cNvPr id="3" name="Metin kutusu 2"/>
          <p:cNvSpPr txBox="1"/>
          <p:nvPr/>
        </p:nvSpPr>
        <p:spPr>
          <a:xfrm>
            <a:off x="4091355" y="980751"/>
            <a:ext cx="4970584" cy="430887"/>
          </a:xfrm>
          <a:prstGeom prst="rect">
            <a:avLst/>
          </a:prstGeom>
          <a:noFill/>
        </p:spPr>
        <p:txBody>
          <a:bodyPr wrap="square" rtlCol="0">
            <a:spAutoFit/>
          </a:bodyPr>
          <a:lstStyle/>
          <a:p>
            <a:r>
              <a:rPr lang="tr-TR" sz="2200" b="1" dirty="0" smtClean="0">
                <a:solidFill>
                  <a:schemeClr val="bg1"/>
                </a:solidFill>
              </a:rPr>
              <a:t>Okul İçi ve Okul Dışı Faaliyetler</a:t>
            </a:r>
            <a:endParaRPr lang="tr-TR" sz="22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1317724660"/>
              </p:ext>
            </p:extLst>
          </p:nvPr>
        </p:nvGraphicFramePr>
        <p:xfrm>
          <a:off x="0" y="1616556"/>
          <a:ext cx="12192000" cy="381000"/>
        </p:xfrm>
        <a:graphic>
          <a:graphicData uri="http://schemas.openxmlformats.org/drawingml/2006/table">
            <a:tbl>
              <a:tblPr firstRow="1" bandRow="1">
                <a:tableStyleId>{5C22544A-7EE6-4342-B048-85BDC9FD1C3A}</a:tableStyleId>
              </a:tblPr>
              <a:tblGrid>
                <a:gridCol w="6096000"/>
                <a:gridCol w="6096000"/>
              </a:tblGrid>
              <a:tr h="370840">
                <a:tc>
                  <a:txBody>
                    <a:bodyPr/>
                    <a:lstStyle/>
                    <a:p>
                      <a:pPr algn="ctr"/>
                      <a:r>
                        <a:rPr lang="tr-TR" sz="1900" dirty="0" smtClean="0">
                          <a:solidFill>
                            <a:srgbClr val="FF0000"/>
                          </a:solidFill>
                        </a:rPr>
                        <a:t>ÖNCEKİ</a:t>
                      </a:r>
                      <a:r>
                        <a:rPr lang="tr-TR" sz="1900" baseline="0" dirty="0" smtClean="0">
                          <a:solidFill>
                            <a:srgbClr val="FF0000"/>
                          </a:solidFill>
                        </a:rPr>
                        <a:t> ADAY YETİŞTİRME PROGRAMI KONULARI</a:t>
                      </a:r>
                      <a:endParaRPr lang="tr-TR" sz="1900" dirty="0">
                        <a:solidFill>
                          <a:srgbClr val="FF0000"/>
                        </a:solidFill>
                      </a:endParaRPr>
                    </a:p>
                  </a:txBody>
                  <a:tcPr/>
                </a:tc>
                <a:tc>
                  <a:txBody>
                    <a:bodyPr/>
                    <a:lstStyle/>
                    <a:p>
                      <a:r>
                        <a:rPr lang="tr-TR" sz="1900" dirty="0" smtClean="0">
                          <a:solidFill>
                            <a:srgbClr val="FF0000"/>
                          </a:solidFill>
                        </a:rPr>
                        <a:t>YENİLENEN ADAY YETİŞTİRME PROGRAMI KARŞILIĞI</a:t>
                      </a:r>
                      <a:endParaRPr lang="tr-TR" sz="1900" dirty="0">
                        <a:solidFill>
                          <a:srgbClr val="FF0000"/>
                        </a:solidFill>
                      </a:endParaRPr>
                    </a:p>
                  </a:txBody>
                  <a:tcPr/>
                </a:tc>
              </a:tr>
            </a:tbl>
          </a:graphicData>
        </a:graphic>
      </p:graphicFrame>
      <p:graphicFrame>
        <p:nvGraphicFramePr>
          <p:cNvPr id="11" name="Tablo 10"/>
          <p:cNvGraphicFramePr>
            <a:graphicFrameLocks noGrp="1"/>
          </p:cNvGraphicFramePr>
          <p:nvPr>
            <p:extLst>
              <p:ext uri="{D42A27DB-BD31-4B8C-83A1-F6EECF244321}">
                <p14:modId xmlns:p14="http://schemas.microsoft.com/office/powerpoint/2010/main" val="3213906476"/>
              </p:ext>
            </p:extLst>
          </p:nvPr>
        </p:nvGraphicFramePr>
        <p:xfrm>
          <a:off x="0" y="1625201"/>
          <a:ext cx="12192000" cy="670560"/>
        </p:xfrm>
        <a:graphic>
          <a:graphicData uri="http://schemas.openxmlformats.org/drawingml/2006/table">
            <a:tbl>
              <a:tblPr firstRow="1" bandRow="1">
                <a:tableStyleId>{5C22544A-7EE6-4342-B048-85BDC9FD1C3A}</a:tableStyleId>
              </a:tblPr>
              <a:tblGrid>
                <a:gridCol w="3786554"/>
                <a:gridCol w="8405446"/>
              </a:tblGrid>
              <a:tr h="370840">
                <a:tc>
                  <a:txBody>
                    <a:bodyPr/>
                    <a:lstStyle/>
                    <a:p>
                      <a:pPr algn="ctr"/>
                      <a:r>
                        <a:rPr lang="tr-TR" sz="1900" dirty="0" smtClean="0">
                          <a:solidFill>
                            <a:srgbClr val="FF0000"/>
                          </a:solidFill>
                        </a:rPr>
                        <a:t>ÖNCEKİ</a:t>
                      </a:r>
                      <a:r>
                        <a:rPr lang="tr-TR" sz="1900" baseline="0" dirty="0" smtClean="0">
                          <a:solidFill>
                            <a:srgbClr val="FF0000"/>
                          </a:solidFill>
                        </a:rPr>
                        <a:t> ADAY YETİŞTİRME PROGRAMI KONULARI</a:t>
                      </a:r>
                      <a:endParaRPr lang="tr-TR" sz="1900" dirty="0">
                        <a:solidFill>
                          <a:srgbClr val="FF0000"/>
                        </a:solidFill>
                      </a:endParaRPr>
                    </a:p>
                  </a:txBody>
                  <a:tcPr/>
                </a:tc>
                <a:tc>
                  <a:txBody>
                    <a:bodyPr/>
                    <a:lstStyle/>
                    <a:p>
                      <a:pPr algn="ctr"/>
                      <a:r>
                        <a:rPr lang="tr-TR" sz="1900" dirty="0" smtClean="0">
                          <a:solidFill>
                            <a:srgbClr val="FF0000"/>
                          </a:solidFill>
                        </a:rPr>
                        <a:t>YENİLENEN ADAY YETİŞTİRME PROGRAMI KARŞILIĞI</a:t>
                      </a:r>
                      <a:endParaRPr lang="tr-TR" sz="1900" dirty="0">
                        <a:solidFill>
                          <a:srgbClr val="FF0000"/>
                        </a:solidFill>
                      </a:endParaRPr>
                    </a:p>
                  </a:txBody>
                  <a:tcPr anchor="ctr"/>
                </a:tc>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3937004412"/>
              </p:ext>
            </p:extLst>
          </p:nvPr>
        </p:nvGraphicFramePr>
        <p:xfrm>
          <a:off x="51310" y="2339296"/>
          <a:ext cx="12140690" cy="3855720"/>
        </p:xfrm>
        <a:graphic>
          <a:graphicData uri="http://schemas.openxmlformats.org/drawingml/2006/table">
            <a:tbl>
              <a:tblPr firstRow="1" firstCol="1" bandRow="1" bandCol="1">
                <a:tableStyleId>{5C22544A-7EE6-4342-B048-85BDC9FD1C3A}</a:tableStyleId>
              </a:tblPr>
              <a:tblGrid>
                <a:gridCol w="2829743"/>
                <a:gridCol w="905501"/>
                <a:gridCol w="1652954"/>
                <a:gridCol w="3833446"/>
                <a:gridCol w="879231"/>
                <a:gridCol w="2039815"/>
              </a:tblGrid>
              <a:tr h="191135">
                <a:tc>
                  <a:txBody>
                    <a:bodyPr/>
                    <a:lstStyle/>
                    <a:p>
                      <a:pPr>
                        <a:lnSpc>
                          <a:spcPct val="115000"/>
                        </a:lnSpc>
                        <a:spcAft>
                          <a:spcPts val="0"/>
                        </a:spcAft>
                      </a:pPr>
                      <a:r>
                        <a:rPr lang="tr-TR" sz="2000" b="1" dirty="0">
                          <a:effectLst/>
                          <a:latin typeface="Times New Roman" panose="02020603050405020304" pitchFamily="18" charset="0"/>
                          <a:cs typeface="Times New Roman" panose="02020603050405020304" pitchFamily="18" charset="0"/>
                        </a:rPr>
                        <a:t>Çalışma Konuları</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dirty="0">
                          <a:effectLst/>
                          <a:latin typeface="Times New Roman" panose="02020603050405020304" pitchFamily="18" charset="0"/>
                          <a:cs typeface="Times New Roman" panose="02020603050405020304" pitchFamily="18" charset="0"/>
                        </a:rPr>
                        <a:t>Süre (Saat)</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2000" b="1" dirty="0">
                          <a:effectLst/>
                          <a:latin typeface="Times New Roman" panose="02020603050405020304" pitchFamily="18" charset="0"/>
                          <a:cs typeface="Times New Roman" panose="02020603050405020304" pitchFamily="18" charset="0"/>
                        </a:rPr>
                        <a:t>Yeni Programdaki Yeri</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dirty="0">
                          <a:effectLst/>
                          <a:latin typeface="Times New Roman" panose="02020603050405020304" pitchFamily="18" charset="0"/>
                          <a:cs typeface="Times New Roman" panose="02020603050405020304" pitchFamily="18" charset="0"/>
                        </a:rPr>
                        <a:t>Çalışma Konuları</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2000" b="1" dirty="0">
                          <a:effectLst/>
                          <a:latin typeface="Times New Roman" panose="02020603050405020304" pitchFamily="18" charset="0"/>
                          <a:cs typeface="Times New Roman" panose="02020603050405020304" pitchFamily="18" charset="0"/>
                        </a:rPr>
                        <a:t>Süre (Saat)</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a:effectLst/>
                          <a:latin typeface="Times New Roman" panose="02020603050405020304" pitchFamily="18" charset="0"/>
                          <a:cs typeface="Times New Roman" panose="02020603050405020304" pitchFamily="18" charset="0"/>
                        </a:rPr>
                        <a:t> </a:t>
                      </a:r>
                      <a:endParaRPr lang="tr-TR"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r>
              <a:tr h="237490">
                <a:tc>
                  <a:txBody>
                    <a:bodyPr/>
                    <a:lstStyle/>
                    <a:p>
                      <a:pPr>
                        <a:lnSpc>
                          <a:spcPct val="115000"/>
                        </a:lnSpc>
                        <a:spcAft>
                          <a:spcPts val="0"/>
                        </a:spcAft>
                      </a:pPr>
                      <a:r>
                        <a:rPr lang="tr-TR" sz="2000" b="1">
                          <a:effectLst/>
                          <a:latin typeface="Times New Roman" panose="02020603050405020304" pitchFamily="18" charset="0"/>
                          <a:cs typeface="Times New Roman" panose="02020603050405020304" pitchFamily="18" charset="0"/>
                        </a:rPr>
                        <a:t>Ders Planlama/Hazırlık/Değerlendirme</a:t>
                      </a:r>
                      <a:endParaRPr lang="tr-TR"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2000" b="1" dirty="0">
                          <a:effectLst/>
                          <a:latin typeface="Times New Roman" panose="02020603050405020304" pitchFamily="18" charset="0"/>
                          <a:cs typeface="Times New Roman" panose="02020603050405020304" pitchFamily="18" charset="0"/>
                        </a:rPr>
                        <a:t>144</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a:effectLst/>
                          <a:latin typeface="Times New Roman" panose="02020603050405020304" pitchFamily="18" charset="0"/>
                          <a:cs typeface="Times New Roman" panose="02020603050405020304" pitchFamily="18" charset="0"/>
                        </a:rPr>
                        <a:t>Uygulama</a:t>
                      </a:r>
                      <a:endParaRPr lang="tr-TR"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dirty="0">
                          <a:effectLst/>
                          <a:latin typeface="Times New Roman" panose="02020603050405020304" pitchFamily="18" charset="0"/>
                          <a:cs typeface="Times New Roman" panose="02020603050405020304" pitchFamily="18" charset="0"/>
                        </a:rPr>
                        <a:t>Ders Planlama/Hazırlık/Değerlendirme</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2000" b="1" dirty="0">
                          <a:effectLst/>
                          <a:latin typeface="Times New Roman" panose="02020603050405020304" pitchFamily="18" charset="0"/>
                          <a:cs typeface="Times New Roman" panose="02020603050405020304" pitchFamily="18" charset="0"/>
                        </a:rPr>
                        <a:t>144</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dirty="0">
                          <a:effectLst/>
                          <a:latin typeface="Times New Roman" panose="02020603050405020304" pitchFamily="18" charset="0"/>
                          <a:cs typeface="Times New Roman" panose="02020603050405020304" pitchFamily="18" charset="0"/>
                        </a:rPr>
                        <a:t> </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r>
              <a:tr h="259080">
                <a:tc>
                  <a:txBody>
                    <a:bodyPr/>
                    <a:lstStyle/>
                    <a:p>
                      <a:pPr>
                        <a:lnSpc>
                          <a:spcPct val="115000"/>
                        </a:lnSpc>
                        <a:spcAft>
                          <a:spcPts val="0"/>
                        </a:spcAft>
                      </a:pPr>
                      <a:r>
                        <a:rPr lang="tr-TR" sz="2000" b="1">
                          <a:effectLst/>
                          <a:latin typeface="Times New Roman" panose="02020603050405020304" pitchFamily="18" charset="0"/>
                          <a:cs typeface="Times New Roman" panose="02020603050405020304" pitchFamily="18" charset="0"/>
                        </a:rPr>
                        <a:t>Ders Uygulaması</a:t>
                      </a:r>
                      <a:endParaRPr lang="tr-TR"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2000" b="1" dirty="0">
                          <a:effectLst/>
                          <a:latin typeface="Times New Roman" panose="02020603050405020304" pitchFamily="18" charset="0"/>
                          <a:cs typeface="Times New Roman" panose="02020603050405020304" pitchFamily="18" charset="0"/>
                        </a:rPr>
                        <a:t>90</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a:effectLst/>
                          <a:latin typeface="Times New Roman" panose="02020603050405020304" pitchFamily="18" charset="0"/>
                          <a:cs typeface="Times New Roman" panose="02020603050405020304" pitchFamily="18" charset="0"/>
                        </a:rPr>
                        <a:t>Uygulama</a:t>
                      </a:r>
                      <a:endParaRPr lang="tr-TR"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dirty="0">
                          <a:effectLst/>
                          <a:latin typeface="Times New Roman" panose="02020603050405020304" pitchFamily="18" charset="0"/>
                          <a:cs typeface="Times New Roman" panose="02020603050405020304" pitchFamily="18" charset="0"/>
                        </a:rPr>
                        <a:t>Ders Uygulaması</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2000" b="1" dirty="0">
                          <a:effectLst/>
                          <a:latin typeface="Times New Roman" panose="02020603050405020304" pitchFamily="18" charset="0"/>
                          <a:cs typeface="Times New Roman" panose="02020603050405020304" pitchFamily="18" charset="0"/>
                        </a:rPr>
                        <a:t>90</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a:effectLst/>
                          <a:latin typeface="Times New Roman" panose="02020603050405020304" pitchFamily="18" charset="0"/>
                          <a:cs typeface="Times New Roman" panose="02020603050405020304" pitchFamily="18" charset="0"/>
                        </a:rPr>
                        <a:t> </a:t>
                      </a:r>
                      <a:endParaRPr lang="tr-TR"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r>
              <a:tr h="262255">
                <a:tc>
                  <a:txBody>
                    <a:bodyPr/>
                    <a:lstStyle/>
                    <a:p>
                      <a:pPr>
                        <a:lnSpc>
                          <a:spcPct val="115000"/>
                        </a:lnSpc>
                        <a:spcAft>
                          <a:spcPts val="0"/>
                        </a:spcAft>
                      </a:pPr>
                      <a:r>
                        <a:rPr lang="tr-TR" sz="2000" b="1">
                          <a:effectLst/>
                          <a:latin typeface="Times New Roman" panose="02020603050405020304" pitchFamily="18" charset="0"/>
                          <a:cs typeface="Times New Roman" panose="02020603050405020304" pitchFamily="18" charset="0"/>
                        </a:rPr>
                        <a:t>Ders İzleme</a:t>
                      </a:r>
                      <a:endParaRPr lang="tr-TR"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2000" b="1" dirty="0">
                          <a:effectLst/>
                          <a:latin typeface="Times New Roman" panose="02020603050405020304" pitchFamily="18" charset="0"/>
                          <a:cs typeface="Times New Roman" panose="02020603050405020304" pitchFamily="18" charset="0"/>
                        </a:rPr>
                        <a:t>54</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a:effectLst/>
                          <a:latin typeface="Times New Roman" panose="02020603050405020304" pitchFamily="18" charset="0"/>
                          <a:cs typeface="Times New Roman" panose="02020603050405020304" pitchFamily="18" charset="0"/>
                        </a:rPr>
                        <a:t>Uygulama</a:t>
                      </a:r>
                      <a:endParaRPr lang="tr-TR"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dirty="0">
                          <a:effectLst/>
                          <a:latin typeface="Times New Roman" panose="02020603050405020304" pitchFamily="18" charset="0"/>
                          <a:cs typeface="Times New Roman" panose="02020603050405020304" pitchFamily="18" charset="0"/>
                        </a:rPr>
                        <a:t>Ders İzleme</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2000" b="1" dirty="0">
                          <a:effectLst/>
                          <a:latin typeface="Times New Roman" panose="02020603050405020304" pitchFamily="18" charset="0"/>
                          <a:cs typeface="Times New Roman" panose="02020603050405020304" pitchFamily="18" charset="0"/>
                        </a:rPr>
                        <a:t>60</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a:effectLst/>
                          <a:latin typeface="Times New Roman" panose="02020603050405020304" pitchFamily="18" charset="0"/>
                          <a:cs typeface="Times New Roman" panose="02020603050405020304" pitchFamily="18" charset="0"/>
                        </a:rPr>
                        <a:t> </a:t>
                      </a:r>
                      <a:endParaRPr lang="tr-TR"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r>
              <a:tr h="287020">
                <a:tc>
                  <a:txBody>
                    <a:bodyPr/>
                    <a:lstStyle/>
                    <a:p>
                      <a:pPr>
                        <a:lnSpc>
                          <a:spcPct val="115000"/>
                        </a:lnSpc>
                        <a:spcAft>
                          <a:spcPts val="0"/>
                        </a:spcAft>
                      </a:pPr>
                      <a:r>
                        <a:rPr lang="tr-TR" sz="2000" b="1">
                          <a:effectLst/>
                          <a:latin typeface="Times New Roman" panose="02020603050405020304" pitchFamily="18" charset="0"/>
                          <a:cs typeface="Times New Roman" panose="02020603050405020304" pitchFamily="18" charset="0"/>
                        </a:rPr>
                        <a:t>Okul İçi Gözlem ve Uygulamalar</a:t>
                      </a:r>
                      <a:endParaRPr lang="tr-TR"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2000" b="1" dirty="0">
                          <a:effectLst/>
                          <a:latin typeface="Times New Roman" panose="02020603050405020304" pitchFamily="18" charset="0"/>
                          <a:cs typeface="Times New Roman" panose="02020603050405020304" pitchFamily="18" charset="0"/>
                        </a:rPr>
                        <a:t>96</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a:effectLst/>
                          <a:latin typeface="Times New Roman" panose="02020603050405020304" pitchFamily="18" charset="0"/>
                          <a:cs typeface="Times New Roman" panose="02020603050405020304" pitchFamily="18" charset="0"/>
                        </a:rPr>
                        <a:t>Uygulama</a:t>
                      </a:r>
                      <a:endParaRPr lang="tr-TR"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dirty="0">
                          <a:effectLst/>
                          <a:latin typeface="Times New Roman" panose="02020603050405020304" pitchFamily="18" charset="0"/>
                          <a:cs typeface="Times New Roman" panose="02020603050405020304" pitchFamily="18" charset="0"/>
                        </a:rPr>
                        <a:t>Okul İçi Gözlem ve Uygulamalar</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2000" b="1" dirty="0">
                          <a:effectLst/>
                          <a:latin typeface="Times New Roman" panose="02020603050405020304" pitchFamily="18" charset="0"/>
                          <a:cs typeface="Times New Roman" panose="02020603050405020304" pitchFamily="18" charset="0"/>
                        </a:rPr>
                        <a:t>100</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dirty="0">
                          <a:effectLst/>
                          <a:latin typeface="Times New Roman" panose="02020603050405020304" pitchFamily="18" charset="0"/>
                          <a:cs typeface="Times New Roman" panose="02020603050405020304" pitchFamily="18" charset="0"/>
                        </a:rPr>
                        <a:t> </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r>
              <a:tr h="287020">
                <a:tc>
                  <a:txBody>
                    <a:bodyPr/>
                    <a:lstStyle/>
                    <a:p>
                      <a:pPr>
                        <a:lnSpc>
                          <a:spcPct val="115000"/>
                        </a:lnSpc>
                        <a:spcAft>
                          <a:spcPts val="0"/>
                        </a:spcAft>
                      </a:pPr>
                      <a:r>
                        <a:rPr lang="tr-TR" sz="2000" b="1">
                          <a:effectLst/>
                          <a:latin typeface="Times New Roman" panose="02020603050405020304" pitchFamily="18" charset="0"/>
                          <a:cs typeface="Times New Roman" panose="02020603050405020304" pitchFamily="18" charset="0"/>
                        </a:rPr>
                        <a:t>Şehir Kimliğini Tanıma</a:t>
                      </a:r>
                      <a:endParaRPr lang="tr-TR"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2000" b="1" dirty="0">
                          <a:effectLst/>
                          <a:latin typeface="Times New Roman" panose="02020603050405020304" pitchFamily="18" charset="0"/>
                          <a:cs typeface="Times New Roman" panose="02020603050405020304" pitchFamily="18" charset="0"/>
                        </a:rPr>
                        <a:t>18</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a:effectLst/>
                          <a:latin typeface="Times New Roman" panose="02020603050405020304" pitchFamily="18" charset="0"/>
                          <a:cs typeface="Times New Roman" panose="02020603050405020304" pitchFamily="18" charset="0"/>
                        </a:rPr>
                        <a:t>Uygulama</a:t>
                      </a:r>
                      <a:endParaRPr lang="tr-TR"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dirty="0">
                          <a:effectLst/>
                          <a:latin typeface="Times New Roman" panose="02020603050405020304" pitchFamily="18" charset="0"/>
                          <a:cs typeface="Times New Roman" panose="02020603050405020304" pitchFamily="18" charset="0"/>
                        </a:rPr>
                        <a:t>Okul İçi Gözlem ve Uygulamalar</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2000" b="1" dirty="0">
                          <a:effectLst/>
                          <a:latin typeface="Times New Roman" panose="02020603050405020304" pitchFamily="18" charset="0"/>
                          <a:cs typeface="Times New Roman" panose="02020603050405020304" pitchFamily="18" charset="0"/>
                        </a:rPr>
                        <a:t> </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dirty="0">
                          <a:effectLst/>
                          <a:latin typeface="Times New Roman" panose="02020603050405020304" pitchFamily="18" charset="0"/>
                          <a:cs typeface="Times New Roman" panose="02020603050405020304" pitchFamily="18" charset="0"/>
                        </a:rPr>
                        <a:t> </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r>
            </a:tbl>
          </a:graphicData>
        </a:graphic>
      </p:graphicFrame>
      <p:pic>
        <p:nvPicPr>
          <p:cNvPr id="19461"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1413" y="2070461"/>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19460"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1413" y="2070461"/>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19459"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1413" y="2070461"/>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19458"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1413" y="2070461"/>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19457" name="Resim 27"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1413" y="2070461"/>
            <a:ext cx="257175"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1118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67321"/>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621323" y="427660"/>
            <a:ext cx="11324492" cy="541367"/>
          </a:xfrm>
          <a:prstGeom prst="rect">
            <a:avLst/>
          </a:prstGeom>
        </p:spPr>
        <p:txBody>
          <a:bodyPr wrap="square">
            <a:spAutoFit/>
          </a:bodyPr>
          <a:lstStyle/>
          <a:p>
            <a:pPr marL="180340" algn="ctr">
              <a:lnSpc>
                <a:spcPct val="115000"/>
              </a:lnSpc>
              <a:spcAft>
                <a:spcPts val="0"/>
              </a:spcAft>
            </a:pPr>
            <a:r>
              <a:rPr lang="tr-TR" sz="2800" b="1" i="1" dirty="0" smtClean="0">
                <a:solidFill>
                  <a:srgbClr val="FF0000"/>
                </a:solidFill>
              </a:rPr>
              <a:t>Denklik Tablosu ile </a:t>
            </a:r>
            <a:r>
              <a:rPr lang="tr-TR" sz="2800" b="1" i="1" dirty="0">
                <a:solidFill>
                  <a:srgbClr val="FF0000"/>
                </a:solidFill>
              </a:rPr>
              <a:t>İlgili </a:t>
            </a:r>
            <a:r>
              <a:rPr lang="tr-TR" sz="2800" b="1" i="1" dirty="0" smtClean="0">
                <a:solidFill>
                  <a:srgbClr val="FF0000"/>
                </a:solidFill>
              </a:rPr>
              <a:t>Açıklamalar;</a:t>
            </a:r>
          </a:p>
        </p:txBody>
      </p:sp>
      <p:sp>
        <p:nvSpPr>
          <p:cNvPr id="3" name="Metin kutusu 2"/>
          <p:cNvSpPr txBox="1"/>
          <p:nvPr/>
        </p:nvSpPr>
        <p:spPr>
          <a:xfrm>
            <a:off x="4091355" y="898690"/>
            <a:ext cx="4970584" cy="430887"/>
          </a:xfrm>
          <a:prstGeom prst="rect">
            <a:avLst/>
          </a:prstGeom>
          <a:noFill/>
        </p:spPr>
        <p:txBody>
          <a:bodyPr wrap="square" rtlCol="0">
            <a:spAutoFit/>
          </a:bodyPr>
          <a:lstStyle/>
          <a:p>
            <a:r>
              <a:rPr lang="tr-TR" sz="2200" b="1" dirty="0" smtClean="0">
                <a:solidFill>
                  <a:schemeClr val="bg1"/>
                </a:solidFill>
              </a:rPr>
              <a:t>Okul İçi ve Okul Dışı Faaliyetler</a:t>
            </a:r>
            <a:endParaRPr lang="tr-TR" sz="22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1317724660"/>
              </p:ext>
            </p:extLst>
          </p:nvPr>
        </p:nvGraphicFramePr>
        <p:xfrm>
          <a:off x="0" y="1616556"/>
          <a:ext cx="12192000" cy="381000"/>
        </p:xfrm>
        <a:graphic>
          <a:graphicData uri="http://schemas.openxmlformats.org/drawingml/2006/table">
            <a:tbl>
              <a:tblPr firstRow="1" bandRow="1">
                <a:tableStyleId>{5C22544A-7EE6-4342-B048-85BDC9FD1C3A}</a:tableStyleId>
              </a:tblPr>
              <a:tblGrid>
                <a:gridCol w="6096000"/>
                <a:gridCol w="6096000"/>
              </a:tblGrid>
              <a:tr h="370840">
                <a:tc>
                  <a:txBody>
                    <a:bodyPr/>
                    <a:lstStyle/>
                    <a:p>
                      <a:pPr algn="ctr"/>
                      <a:r>
                        <a:rPr lang="tr-TR" sz="1900" dirty="0" smtClean="0">
                          <a:solidFill>
                            <a:srgbClr val="FF0000"/>
                          </a:solidFill>
                        </a:rPr>
                        <a:t>ÖNCEKİ</a:t>
                      </a:r>
                      <a:r>
                        <a:rPr lang="tr-TR" sz="1900" baseline="0" dirty="0" smtClean="0">
                          <a:solidFill>
                            <a:srgbClr val="FF0000"/>
                          </a:solidFill>
                        </a:rPr>
                        <a:t> ADAY YETİŞTİRME PROGRAMI KONULARI</a:t>
                      </a:r>
                      <a:endParaRPr lang="tr-TR" sz="1900" dirty="0">
                        <a:solidFill>
                          <a:srgbClr val="FF0000"/>
                        </a:solidFill>
                      </a:endParaRPr>
                    </a:p>
                  </a:txBody>
                  <a:tcPr/>
                </a:tc>
                <a:tc>
                  <a:txBody>
                    <a:bodyPr/>
                    <a:lstStyle/>
                    <a:p>
                      <a:r>
                        <a:rPr lang="tr-TR" sz="1900" dirty="0" smtClean="0">
                          <a:solidFill>
                            <a:srgbClr val="FF0000"/>
                          </a:solidFill>
                        </a:rPr>
                        <a:t>YENİLENEN ADAY YETİŞTİRME PROGRAMI KARŞILIĞI</a:t>
                      </a:r>
                      <a:endParaRPr lang="tr-TR" sz="1900" dirty="0">
                        <a:solidFill>
                          <a:srgbClr val="FF0000"/>
                        </a:solidFill>
                      </a:endParaRPr>
                    </a:p>
                  </a:txBody>
                  <a:tcPr/>
                </a:tc>
              </a:tr>
            </a:tbl>
          </a:graphicData>
        </a:graphic>
      </p:graphicFrame>
      <p:graphicFrame>
        <p:nvGraphicFramePr>
          <p:cNvPr id="11" name="Tablo 10"/>
          <p:cNvGraphicFramePr>
            <a:graphicFrameLocks noGrp="1"/>
          </p:cNvGraphicFramePr>
          <p:nvPr>
            <p:extLst>
              <p:ext uri="{D42A27DB-BD31-4B8C-83A1-F6EECF244321}">
                <p14:modId xmlns:p14="http://schemas.microsoft.com/office/powerpoint/2010/main" val="2827887031"/>
              </p:ext>
            </p:extLst>
          </p:nvPr>
        </p:nvGraphicFramePr>
        <p:xfrm>
          <a:off x="0" y="1367295"/>
          <a:ext cx="12192000" cy="670560"/>
        </p:xfrm>
        <a:graphic>
          <a:graphicData uri="http://schemas.openxmlformats.org/drawingml/2006/table">
            <a:tbl>
              <a:tblPr firstRow="1" bandRow="1">
                <a:tableStyleId>{5C22544A-7EE6-4342-B048-85BDC9FD1C3A}</a:tableStyleId>
              </a:tblPr>
              <a:tblGrid>
                <a:gridCol w="3786554"/>
                <a:gridCol w="8405446"/>
              </a:tblGrid>
              <a:tr h="370840">
                <a:tc>
                  <a:txBody>
                    <a:bodyPr/>
                    <a:lstStyle/>
                    <a:p>
                      <a:pPr algn="ctr"/>
                      <a:r>
                        <a:rPr lang="tr-TR" sz="1900" dirty="0" smtClean="0">
                          <a:solidFill>
                            <a:srgbClr val="FF0000"/>
                          </a:solidFill>
                        </a:rPr>
                        <a:t>ÖNCEKİ</a:t>
                      </a:r>
                      <a:r>
                        <a:rPr lang="tr-TR" sz="1900" baseline="0" dirty="0" smtClean="0">
                          <a:solidFill>
                            <a:srgbClr val="FF0000"/>
                          </a:solidFill>
                        </a:rPr>
                        <a:t> ADAY YETİŞTİRME PROGRAMI KONULARI</a:t>
                      </a:r>
                      <a:endParaRPr lang="tr-TR" sz="1900" dirty="0">
                        <a:solidFill>
                          <a:srgbClr val="FF0000"/>
                        </a:solidFill>
                      </a:endParaRPr>
                    </a:p>
                  </a:txBody>
                  <a:tcPr/>
                </a:tc>
                <a:tc>
                  <a:txBody>
                    <a:bodyPr/>
                    <a:lstStyle/>
                    <a:p>
                      <a:pPr algn="ctr"/>
                      <a:r>
                        <a:rPr lang="tr-TR" sz="1900" dirty="0" smtClean="0">
                          <a:solidFill>
                            <a:srgbClr val="FF0000"/>
                          </a:solidFill>
                        </a:rPr>
                        <a:t>YENİLENEN ADAY YETİŞTİRME PROGRAMI KARŞILIĞI</a:t>
                      </a:r>
                      <a:endParaRPr lang="tr-TR" sz="1900" dirty="0">
                        <a:solidFill>
                          <a:srgbClr val="FF0000"/>
                        </a:solidFill>
                      </a:endParaRPr>
                    </a:p>
                  </a:txBody>
                  <a:tcPr anchor="ctr"/>
                </a:tc>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2720146323"/>
              </p:ext>
            </p:extLst>
          </p:nvPr>
        </p:nvGraphicFramePr>
        <p:xfrm>
          <a:off x="51310" y="2057944"/>
          <a:ext cx="12140690" cy="4696968"/>
        </p:xfrm>
        <a:graphic>
          <a:graphicData uri="http://schemas.openxmlformats.org/drawingml/2006/table">
            <a:tbl>
              <a:tblPr firstRow="1" firstCol="1" bandRow="1" bandCol="1">
                <a:tableStyleId>{5C22544A-7EE6-4342-B048-85BDC9FD1C3A}</a:tableStyleId>
              </a:tblPr>
              <a:tblGrid>
                <a:gridCol w="2829743"/>
                <a:gridCol w="905501"/>
                <a:gridCol w="1652954"/>
                <a:gridCol w="3329354"/>
                <a:gridCol w="937846"/>
                <a:gridCol w="2485292"/>
              </a:tblGrid>
              <a:tr h="191135">
                <a:tc>
                  <a:txBody>
                    <a:bodyPr/>
                    <a:lstStyle/>
                    <a:p>
                      <a:pPr>
                        <a:lnSpc>
                          <a:spcPct val="115000"/>
                        </a:lnSpc>
                        <a:spcAft>
                          <a:spcPts val="0"/>
                        </a:spcAft>
                      </a:pPr>
                      <a:r>
                        <a:rPr lang="tr-TR" sz="2000" b="1" dirty="0">
                          <a:effectLst/>
                          <a:latin typeface="Times New Roman" panose="02020603050405020304" pitchFamily="18" charset="0"/>
                          <a:cs typeface="Times New Roman" panose="02020603050405020304" pitchFamily="18" charset="0"/>
                        </a:rPr>
                        <a:t>Çalışma Konuları</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dirty="0">
                          <a:effectLst/>
                          <a:latin typeface="Times New Roman" panose="02020603050405020304" pitchFamily="18" charset="0"/>
                          <a:cs typeface="Times New Roman" panose="02020603050405020304" pitchFamily="18" charset="0"/>
                        </a:rPr>
                        <a:t>Süre (Saat)</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2000" b="1" dirty="0">
                          <a:effectLst/>
                          <a:latin typeface="Times New Roman" panose="02020603050405020304" pitchFamily="18" charset="0"/>
                          <a:cs typeface="Times New Roman" panose="02020603050405020304" pitchFamily="18" charset="0"/>
                        </a:rPr>
                        <a:t>Yeni Programdaki Yeri</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dirty="0">
                          <a:effectLst/>
                          <a:latin typeface="Times New Roman" panose="02020603050405020304" pitchFamily="18" charset="0"/>
                          <a:cs typeface="Times New Roman" panose="02020603050405020304" pitchFamily="18" charset="0"/>
                        </a:rPr>
                        <a:t>Çalışma Konuları</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2000" b="1" dirty="0">
                          <a:effectLst/>
                          <a:latin typeface="Times New Roman" panose="02020603050405020304" pitchFamily="18" charset="0"/>
                          <a:cs typeface="Times New Roman" panose="02020603050405020304" pitchFamily="18" charset="0"/>
                        </a:rPr>
                        <a:t>Süre (Saat)</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000" b="1">
                          <a:effectLst/>
                          <a:latin typeface="Times New Roman" panose="02020603050405020304" pitchFamily="18" charset="0"/>
                          <a:cs typeface="Times New Roman" panose="02020603050405020304" pitchFamily="18" charset="0"/>
                        </a:rPr>
                        <a:t> </a:t>
                      </a:r>
                      <a:endParaRPr lang="tr-TR"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r>
              <a:tr h="237490">
                <a:tc>
                  <a:txBody>
                    <a:bodyPr/>
                    <a:lstStyle/>
                    <a:p>
                      <a:pPr>
                        <a:lnSpc>
                          <a:spcPct val="115000"/>
                        </a:lnSpc>
                        <a:spcAft>
                          <a:spcPts val="0"/>
                        </a:spcAft>
                      </a:pPr>
                      <a:r>
                        <a:rPr lang="tr-TR"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Kurumsal İşleyiş</a:t>
                      </a:r>
                      <a:endParaRPr lang="tr-TR" sz="16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tr-TR"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6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Seminer</a:t>
                      </a:r>
                      <a:endParaRPr lang="tr-TR" sz="16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Kurumsal İşleyiş</a:t>
                      </a:r>
                      <a:endParaRPr lang="tr-TR"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600" b="1" i="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Aday Öğretmen Yetiştirme Uzaktan Eğitim Semineri 1</a:t>
                      </a:r>
                      <a:endParaRPr lang="tr-TR" sz="16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259080">
                <a:tc>
                  <a:txBody>
                    <a:bodyPr/>
                    <a:lstStyle/>
                    <a:p>
                      <a:pPr>
                        <a:lnSpc>
                          <a:spcPct val="115000"/>
                        </a:lnSpc>
                        <a:spcAft>
                          <a:spcPts val="0"/>
                        </a:spcAft>
                      </a:pPr>
                      <a:r>
                        <a:rPr lang="tr-TR"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Yanı Başımızdaki Okul</a:t>
                      </a:r>
                      <a:endParaRPr lang="tr-TR" sz="16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tr-TR"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6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Seminer</a:t>
                      </a:r>
                      <a:endParaRPr lang="tr-TR" sz="16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Okul/Kurum Türleri (RAM, BİLSEM, HEM vb.)</a:t>
                      </a:r>
                      <a:endParaRPr lang="tr-TR"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600" b="1" i="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Aday Öğretmen Yetiştirme Uzaktan Eğitim Semineri 1</a:t>
                      </a:r>
                      <a:endParaRPr lang="tr-TR" sz="16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262255">
                <a:tc>
                  <a:txBody>
                    <a:bodyPr/>
                    <a:lstStyle/>
                    <a:p>
                      <a:pPr>
                        <a:lnSpc>
                          <a:spcPct val="115000"/>
                        </a:lnSpc>
                        <a:spcAft>
                          <a:spcPts val="0"/>
                        </a:spcAft>
                      </a:pPr>
                      <a:r>
                        <a:rPr lang="tr-TR"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Tecrübeyle Buluşma</a:t>
                      </a:r>
                      <a:endParaRPr lang="tr-TR" sz="16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6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Uygulama</a:t>
                      </a:r>
                      <a:endParaRPr lang="tr-TR" sz="16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6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Aday Öğretmenin Görev Yaptığı İlin Ekonomik, Sosyal ve Kültürel Yapısının Tanıtımı</a:t>
                      </a:r>
                      <a:endParaRPr lang="tr-TR" sz="16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tr-TR"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600" b="1" i="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287020">
                <a:tc>
                  <a:txBody>
                    <a:bodyPr/>
                    <a:lstStyle/>
                    <a:p>
                      <a:pPr>
                        <a:lnSpc>
                          <a:spcPct val="115000"/>
                        </a:lnSpc>
                        <a:spcAft>
                          <a:spcPts val="0"/>
                        </a:spcAft>
                      </a:pPr>
                      <a:r>
                        <a:rPr lang="tr-TR"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Gönüllülük ve Girişimcilik Çalışmaları</a:t>
                      </a:r>
                      <a:endParaRPr lang="tr-TR" sz="16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6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Seminer</a:t>
                      </a:r>
                      <a:endParaRPr lang="tr-TR" sz="16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6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Okul Aile İş Birliği</a:t>
                      </a:r>
                      <a:endParaRPr lang="tr-TR" sz="16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tr-TR"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600" b="1" i="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Aday Öğretmen Yetiştirme Uzaktan Eğitim Semineri 2</a:t>
                      </a:r>
                      <a:endParaRPr lang="tr-TR" sz="16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287020">
                <a:tc>
                  <a:txBody>
                    <a:bodyPr/>
                    <a:lstStyle/>
                    <a:p>
                      <a:pPr>
                        <a:lnSpc>
                          <a:spcPct val="115000"/>
                        </a:lnSpc>
                        <a:spcAft>
                          <a:spcPts val="0"/>
                        </a:spcAft>
                      </a:pPr>
                      <a:r>
                        <a:rPr lang="tr-TR"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Mesleki Gelişim ve Kariyer</a:t>
                      </a:r>
                      <a:endParaRPr lang="tr-TR" sz="16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6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Seminer</a:t>
                      </a:r>
                      <a:endParaRPr lang="tr-TR" sz="16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6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Öğretmenlikle İlgili Mevzuat Programı</a:t>
                      </a:r>
                      <a:endParaRPr lang="tr-TR" sz="16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tr-TR"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600" b="1"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Aday Öğretmen Yetiştirme Öğretmenlikle İlgili Mevzuat Uzaktan Eğitim Semineri</a:t>
                      </a:r>
                      <a:endParaRPr lang="tr-TR"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bl>
          </a:graphicData>
        </a:graphic>
      </p:graphicFrame>
      <p:pic>
        <p:nvPicPr>
          <p:cNvPr id="19461"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1413" y="2070461"/>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19460"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1413" y="2070461"/>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19459"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1413" y="2070461"/>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19458"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1413" y="2070461"/>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19457" name="Resim 27"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1413" y="2070461"/>
            <a:ext cx="257175"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026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137659"/>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621323" y="310430"/>
            <a:ext cx="11324492" cy="541367"/>
          </a:xfrm>
          <a:prstGeom prst="rect">
            <a:avLst/>
          </a:prstGeom>
        </p:spPr>
        <p:txBody>
          <a:bodyPr wrap="square">
            <a:spAutoFit/>
          </a:bodyPr>
          <a:lstStyle/>
          <a:p>
            <a:pPr marL="180340" algn="ctr">
              <a:lnSpc>
                <a:spcPct val="115000"/>
              </a:lnSpc>
              <a:spcAft>
                <a:spcPts val="0"/>
              </a:spcAft>
            </a:pPr>
            <a:r>
              <a:rPr lang="tr-TR" sz="2800" b="1" i="1" dirty="0" smtClean="0">
                <a:solidFill>
                  <a:srgbClr val="FF0000"/>
                </a:solidFill>
              </a:rPr>
              <a:t>Denklik Tablosu ile </a:t>
            </a:r>
            <a:r>
              <a:rPr lang="tr-TR" sz="2800" b="1" i="1" dirty="0">
                <a:solidFill>
                  <a:srgbClr val="FF0000"/>
                </a:solidFill>
              </a:rPr>
              <a:t>İlgili </a:t>
            </a:r>
            <a:r>
              <a:rPr lang="tr-TR" sz="2800" b="1" i="1" dirty="0" smtClean="0">
                <a:solidFill>
                  <a:srgbClr val="FF0000"/>
                </a:solidFill>
              </a:rPr>
              <a:t>Açıklamalar;</a:t>
            </a:r>
          </a:p>
        </p:txBody>
      </p:sp>
      <p:sp>
        <p:nvSpPr>
          <p:cNvPr id="3" name="Metin kutusu 2"/>
          <p:cNvSpPr txBox="1"/>
          <p:nvPr/>
        </p:nvSpPr>
        <p:spPr>
          <a:xfrm>
            <a:off x="4091355" y="746291"/>
            <a:ext cx="4970584" cy="430887"/>
          </a:xfrm>
          <a:prstGeom prst="rect">
            <a:avLst/>
          </a:prstGeom>
          <a:noFill/>
        </p:spPr>
        <p:txBody>
          <a:bodyPr wrap="square" rtlCol="0">
            <a:spAutoFit/>
          </a:bodyPr>
          <a:lstStyle/>
          <a:p>
            <a:r>
              <a:rPr lang="tr-TR" sz="2200" b="1" dirty="0" err="1" smtClean="0">
                <a:solidFill>
                  <a:schemeClr val="bg1"/>
                </a:solidFill>
              </a:rPr>
              <a:t>Hizmetiçi</a:t>
            </a:r>
            <a:r>
              <a:rPr lang="tr-TR" sz="2200" b="1" dirty="0" smtClean="0">
                <a:solidFill>
                  <a:schemeClr val="bg1"/>
                </a:solidFill>
              </a:rPr>
              <a:t> Eğitim Faaliyetler</a:t>
            </a:r>
            <a:endParaRPr lang="tr-TR" sz="22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2004812921"/>
              </p:ext>
            </p:extLst>
          </p:nvPr>
        </p:nvGraphicFramePr>
        <p:xfrm>
          <a:off x="0" y="1147636"/>
          <a:ext cx="12192000" cy="381000"/>
        </p:xfrm>
        <a:graphic>
          <a:graphicData uri="http://schemas.openxmlformats.org/drawingml/2006/table">
            <a:tbl>
              <a:tblPr firstRow="1" bandRow="1">
                <a:tableStyleId>{5C22544A-7EE6-4342-B048-85BDC9FD1C3A}</a:tableStyleId>
              </a:tblPr>
              <a:tblGrid>
                <a:gridCol w="6096000"/>
                <a:gridCol w="6096000"/>
              </a:tblGrid>
              <a:tr h="370840">
                <a:tc>
                  <a:txBody>
                    <a:bodyPr/>
                    <a:lstStyle/>
                    <a:p>
                      <a:pPr algn="ctr"/>
                      <a:r>
                        <a:rPr lang="tr-TR" sz="1900" dirty="0" smtClean="0">
                          <a:solidFill>
                            <a:srgbClr val="FF0000"/>
                          </a:solidFill>
                        </a:rPr>
                        <a:t>ÖNCEKİ</a:t>
                      </a:r>
                      <a:r>
                        <a:rPr lang="tr-TR" sz="1900" baseline="0" dirty="0" smtClean="0">
                          <a:solidFill>
                            <a:srgbClr val="FF0000"/>
                          </a:solidFill>
                        </a:rPr>
                        <a:t> ADAY YETİŞTİRME PROGRAMI KONULARI</a:t>
                      </a:r>
                      <a:endParaRPr lang="tr-TR" sz="1900" dirty="0">
                        <a:solidFill>
                          <a:srgbClr val="FF0000"/>
                        </a:solidFill>
                      </a:endParaRPr>
                    </a:p>
                  </a:txBody>
                  <a:tcPr/>
                </a:tc>
                <a:tc>
                  <a:txBody>
                    <a:bodyPr/>
                    <a:lstStyle/>
                    <a:p>
                      <a:r>
                        <a:rPr lang="tr-TR" sz="1900" dirty="0" smtClean="0">
                          <a:solidFill>
                            <a:srgbClr val="FF0000"/>
                          </a:solidFill>
                        </a:rPr>
                        <a:t>YENİLENEN ADAY YETİŞTİRME PROGRAMI KARŞILIĞI</a:t>
                      </a:r>
                      <a:endParaRPr lang="tr-TR" sz="1900" dirty="0">
                        <a:solidFill>
                          <a:srgbClr val="FF0000"/>
                        </a:solidFill>
                      </a:endParaRPr>
                    </a:p>
                  </a:txBody>
                  <a:tcPr/>
                </a:tc>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3868209210"/>
              </p:ext>
            </p:extLst>
          </p:nvPr>
        </p:nvGraphicFramePr>
        <p:xfrm>
          <a:off x="0" y="1598897"/>
          <a:ext cx="12192000" cy="5206648"/>
        </p:xfrm>
        <a:graphic>
          <a:graphicData uri="http://schemas.openxmlformats.org/drawingml/2006/table">
            <a:tbl>
              <a:tblPr firstRow="1" bandRow="1">
                <a:tableStyleId>{5C22544A-7EE6-4342-B048-85BDC9FD1C3A}</a:tableStyleId>
              </a:tblPr>
              <a:tblGrid>
                <a:gridCol w="5052646"/>
                <a:gridCol w="1043354"/>
                <a:gridCol w="5169877"/>
                <a:gridCol w="926123"/>
              </a:tblGrid>
              <a:tr h="382002">
                <a:tc>
                  <a:txBody>
                    <a:bodyPr/>
                    <a:lstStyle/>
                    <a:p>
                      <a:pPr algn="ctr"/>
                      <a:r>
                        <a:rPr lang="tr-TR" sz="1300" dirty="0" smtClean="0"/>
                        <a:t>SEMİNER/KURSUN ADI</a:t>
                      </a:r>
                      <a:endParaRPr lang="tr-TR" sz="1300" dirty="0"/>
                    </a:p>
                  </a:txBody>
                  <a:tcPr anchor="ctr"/>
                </a:tc>
                <a:tc>
                  <a:txBody>
                    <a:bodyPr/>
                    <a:lstStyle/>
                    <a:p>
                      <a:pPr algn="ctr"/>
                      <a:r>
                        <a:rPr lang="tr-TR" sz="1300" dirty="0" smtClean="0"/>
                        <a:t>SÜRE (SAAT)</a:t>
                      </a:r>
                      <a:endParaRPr lang="tr-TR" sz="1300" dirty="0"/>
                    </a:p>
                  </a:txBody>
                  <a:tcPr/>
                </a:tc>
                <a:tc>
                  <a:txBody>
                    <a:bodyPr/>
                    <a:lstStyle/>
                    <a:p>
                      <a:pPr algn="ctr"/>
                      <a:r>
                        <a:rPr lang="tr-TR" sz="1300" dirty="0" smtClean="0"/>
                        <a:t>SEMİNER/KURSUN ADI</a:t>
                      </a:r>
                      <a:endParaRPr lang="tr-TR" sz="1300" dirty="0"/>
                    </a:p>
                  </a:txBody>
                  <a:tcPr anchor="ctr"/>
                </a:tc>
                <a:tc>
                  <a:txBody>
                    <a:bodyPr/>
                    <a:lstStyle/>
                    <a:p>
                      <a:pPr algn="ctr"/>
                      <a:r>
                        <a:rPr lang="tr-TR" sz="1300" dirty="0" smtClean="0"/>
                        <a:t>SÜRE (SAAT)</a:t>
                      </a:r>
                      <a:endParaRPr lang="tr-TR" sz="1300" dirty="0"/>
                    </a:p>
                  </a:txBody>
                  <a:tcPr/>
                </a:tc>
              </a:tr>
              <a:tr h="363546">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Türkiye’de Demokrasi Serüveni ve 15 Temmuz </a:t>
                      </a:r>
                      <a:r>
                        <a:rPr lang="tr-TR" sz="13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Süreci </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Türkiye’de Demokrasi Serüveni ve 15 Temmuz </a:t>
                      </a:r>
                      <a:r>
                        <a:rPr lang="tr-TR" sz="13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Süreci Semineri</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382002">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Anadolu’da Çok Kültürlülük, Kaynakları ve Eğitime Yansımaları</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60</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3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Aday Öğretmenin Görev Yaptığı İlin Ekonomik, Sosyal ve Kültürel Yapısının Tanıtımı( </a:t>
                      </a:r>
                      <a:r>
                        <a:rPr lang="tr-TR" sz="13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Uygulama)</a:t>
                      </a:r>
                      <a:endParaRPr lang="tr-TR" sz="13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382002">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Kültür ve Medeniyetimizde Eğitim Anlayışının Temelleri</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Kültür ve Medeniyetimizde Eğitim Anlayışının </a:t>
                      </a:r>
                      <a:r>
                        <a:rPr lang="tr-TR" sz="13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Temelleri </a:t>
                      </a:r>
                      <a:r>
                        <a:rPr lang="tr-TR" sz="1300" b="1"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Semnineri</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349108">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Dünden Bugüne Öğretmenlik</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Dünden Bugüne </a:t>
                      </a:r>
                      <a:r>
                        <a:rPr lang="tr-TR" sz="13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Öğretmenlik Semineri</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382002">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İnsani Değerlerimiz ve Meslek Etiği</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Öğretmenlik Meslek </a:t>
                      </a:r>
                      <a:r>
                        <a:rPr lang="tr-TR" sz="13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Etiği Semineri</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333105">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Öğretmenlikle İlgili Mevzuat Programı</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Öğretmenlikle İlgili Mevzuat </a:t>
                      </a:r>
                      <a:r>
                        <a:rPr lang="tr-TR" sz="13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Programı Semineri</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375139">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Etkili İletişim ve Sınıf Yönetimi</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3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Muaf</a:t>
                      </a:r>
                      <a:endParaRPr lang="tr-TR" sz="13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382002">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Milli Eğitim Sisteminde Güncel Uygulamalar</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Millî Eğitim Sisteminde Güncel Uygulamalar (DYS, E-OKUL MEBBİS</a:t>
                      </a:r>
                      <a:r>
                        <a:rPr lang="tr-TR" sz="13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Semineri</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382002">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Gelişmiş Ülkelerin Eğitim Sistemleri, Uluslararası Kuruluşların Sisteme Yansımaları</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Uluslararası Kurumlar ve </a:t>
                      </a:r>
                      <a:r>
                        <a:rPr lang="tr-TR" sz="13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Eğitim Semineri</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382002">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Ulusal ve Uluslararası Eğitim Projeleri ve Örnek Projeler</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Ulusal ve Uluslararası Eğitim Projeleri ve Örnek Projeler (TÜBİTAK, ERASMUS</a:t>
                      </a:r>
                      <a:r>
                        <a:rPr lang="tr-TR" sz="13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Semineri</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329360">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Kaynaştırma/Bütünleştirme Yoluyla Eğitim Uygulamaları Semineri</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Kaynaştırma/Bütünleştirme Yoluyla Eğitim Uygulamaları Semineri</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382002">
                <a:tc>
                  <a:txBody>
                    <a:bodyPr/>
                    <a:lstStyle/>
                    <a:p>
                      <a:pPr>
                        <a:lnSpc>
                          <a:spcPct val="115000"/>
                        </a:lnSpc>
                        <a:spcBef>
                          <a:spcPts val="600"/>
                        </a:spcBef>
                        <a:spcAft>
                          <a:spcPts val="60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Afet Eğitimi Semineri</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Okul Tabanlı Afet Eğitimi Kursu</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22912646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8706"/>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a:t>
            </a: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ÖĞRETMEN</a:t>
            </a: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YETİŞTİRME PROGRAMI</a:t>
            </a: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621323" y="673843"/>
            <a:ext cx="11324492" cy="541367"/>
          </a:xfrm>
          <a:prstGeom prst="rect">
            <a:avLst/>
          </a:prstGeom>
        </p:spPr>
        <p:txBody>
          <a:bodyPr wrap="square">
            <a:spAutoFit/>
          </a:bodyPr>
          <a:lstStyle/>
          <a:p>
            <a:pPr marL="180340" algn="ctr">
              <a:lnSpc>
                <a:spcPct val="115000"/>
              </a:lnSpc>
              <a:spcAft>
                <a:spcPts val="0"/>
              </a:spcAft>
            </a:pPr>
            <a:r>
              <a:rPr lang="tr-TR" sz="2800" b="1" i="1" dirty="0" smtClean="0">
                <a:solidFill>
                  <a:srgbClr val="FF0000"/>
                </a:solidFill>
              </a:rPr>
              <a:t>Denklik Tablosu ile </a:t>
            </a:r>
            <a:r>
              <a:rPr lang="tr-TR" sz="2800" b="1" i="1" dirty="0">
                <a:solidFill>
                  <a:srgbClr val="FF0000"/>
                </a:solidFill>
              </a:rPr>
              <a:t>İlgili </a:t>
            </a:r>
            <a:r>
              <a:rPr lang="tr-TR" sz="2800" b="1" i="1" dirty="0" smtClean="0">
                <a:solidFill>
                  <a:srgbClr val="FF0000"/>
                </a:solidFill>
              </a:rPr>
              <a:t>Açıklamalar;</a:t>
            </a:r>
          </a:p>
        </p:txBody>
      </p:sp>
      <p:sp>
        <p:nvSpPr>
          <p:cNvPr id="3" name="Dikdörtgen 2"/>
          <p:cNvSpPr/>
          <p:nvPr/>
        </p:nvSpPr>
        <p:spPr>
          <a:xfrm>
            <a:off x="164124" y="1300482"/>
            <a:ext cx="11863752" cy="430887"/>
          </a:xfrm>
          <a:prstGeom prst="rect">
            <a:avLst/>
          </a:prstGeom>
        </p:spPr>
        <p:txBody>
          <a:bodyPr wrap="square">
            <a:spAutoFit/>
          </a:bodyPr>
          <a:lstStyle/>
          <a:p>
            <a:pPr algn="ctr">
              <a:spcAft>
                <a:spcPts val="1200"/>
              </a:spcAft>
            </a:pPr>
            <a:r>
              <a:rPr lang="tr-TR" sz="2200" b="1" dirty="0">
                <a:solidFill>
                  <a:schemeClr val="bg1"/>
                </a:solidFill>
                <a:latin typeface="Times New Roman" panose="02020603050405020304" pitchFamily="18" charset="0"/>
              </a:rPr>
              <a:t>SEMİNERLERİN HANGİ EKSİK EĞİTİMLER İÇİN PLANLANDIĞINA İLİŞKİN TABLO</a:t>
            </a:r>
            <a:endParaRPr lang="tr-TR" sz="2200" b="1" dirty="0">
              <a:solidFill>
                <a:schemeClr val="bg1"/>
              </a:solidFill>
              <a:effectLst/>
            </a:endParaRPr>
          </a:p>
        </p:txBody>
      </p:sp>
      <p:sp>
        <p:nvSpPr>
          <p:cNvPr id="7" name="Dikdörtgen 6"/>
          <p:cNvSpPr/>
          <p:nvPr/>
        </p:nvSpPr>
        <p:spPr>
          <a:xfrm>
            <a:off x="674267" y="2189264"/>
            <a:ext cx="7313605" cy="477054"/>
          </a:xfrm>
          <a:prstGeom prst="rect">
            <a:avLst/>
          </a:prstGeom>
        </p:spPr>
        <p:txBody>
          <a:bodyPr wrap="none">
            <a:spAutoFit/>
          </a:bodyPr>
          <a:lstStyle/>
          <a:p>
            <a:pPr>
              <a:spcAft>
                <a:spcPts val="1200"/>
              </a:spcAft>
            </a:pPr>
            <a:r>
              <a:rPr lang="tr-TR" sz="2500" b="1" i="1" dirty="0">
                <a:solidFill>
                  <a:schemeClr val="accent6">
                    <a:lumMod val="75000"/>
                  </a:schemeClr>
                </a:solidFill>
                <a:latin typeface="Times New Roman" panose="02020603050405020304" pitchFamily="18" charset="0"/>
              </a:rPr>
              <a:t>Aday Öğretmen Yetiştirme Uzaktan Eğitim Semineri 1</a:t>
            </a:r>
            <a:endParaRPr lang="tr-TR" sz="2500" b="1" dirty="0">
              <a:solidFill>
                <a:schemeClr val="accent6">
                  <a:lumMod val="75000"/>
                </a:schemeClr>
              </a:solidFill>
              <a:effectLst/>
            </a:endParaRPr>
          </a:p>
        </p:txBody>
      </p:sp>
      <p:graphicFrame>
        <p:nvGraphicFramePr>
          <p:cNvPr id="8" name="Tablo 7"/>
          <p:cNvGraphicFramePr>
            <a:graphicFrameLocks noGrp="1"/>
          </p:cNvGraphicFramePr>
          <p:nvPr>
            <p:extLst>
              <p:ext uri="{D42A27DB-BD31-4B8C-83A1-F6EECF244321}">
                <p14:modId xmlns:p14="http://schemas.microsoft.com/office/powerpoint/2010/main" val="200069784"/>
              </p:ext>
            </p:extLst>
          </p:nvPr>
        </p:nvGraphicFramePr>
        <p:xfrm>
          <a:off x="2757243" y="2843860"/>
          <a:ext cx="9188571" cy="3498324"/>
        </p:xfrm>
        <a:graphic>
          <a:graphicData uri="http://schemas.openxmlformats.org/drawingml/2006/table">
            <a:tbl>
              <a:tblPr firstRow="1" firstCol="1" bandRow="1">
                <a:tableStyleId>{5C22544A-7EE6-4342-B048-85BDC9FD1C3A}</a:tableStyleId>
              </a:tblPr>
              <a:tblGrid>
                <a:gridCol w="9188571"/>
              </a:tblGrid>
              <a:tr h="664151">
                <a:tc>
                  <a:txBody>
                    <a:bodyPr/>
                    <a:lstStyle/>
                    <a:p>
                      <a:pPr algn="just"/>
                      <a:r>
                        <a:rPr lang="tr-TR" sz="2500" i="1" dirty="0">
                          <a:solidFill>
                            <a:schemeClr val="accent6">
                              <a:lumMod val="60000"/>
                              <a:lumOff val="40000"/>
                            </a:schemeClr>
                          </a:solidFill>
                          <a:effectLst/>
                          <a:latin typeface="Times New Roman" panose="02020603050405020304" pitchFamily="18" charset="0"/>
                          <a:cs typeface="Times New Roman" panose="02020603050405020304" pitchFamily="18" charset="0"/>
                        </a:rPr>
                        <a:t>Kurumsal İşleyiş</a:t>
                      </a:r>
                    </a:p>
                  </a:txBody>
                  <a:tcPr marL="68580" marR="68580" marT="0" marB="0" anchor="ctr"/>
                </a:tc>
              </a:tr>
              <a:tr h="664151">
                <a:tc>
                  <a:txBody>
                    <a:bodyPr/>
                    <a:lstStyle/>
                    <a:p>
                      <a:pPr algn="just"/>
                      <a:r>
                        <a:rPr lang="tr-TR" sz="2500" i="1" dirty="0">
                          <a:solidFill>
                            <a:schemeClr val="accent6">
                              <a:lumMod val="60000"/>
                              <a:lumOff val="40000"/>
                            </a:schemeClr>
                          </a:solidFill>
                          <a:effectLst/>
                          <a:latin typeface="Times New Roman" panose="02020603050405020304" pitchFamily="18" charset="0"/>
                          <a:cs typeface="Times New Roman" panose="02020603050405020304" pitchFamily="18" charset="0"/>
                        </a:rPr>
                        <a:t>Okul/ Kurum Türleri</a:t>
                      </a:r>
                    </a:p>
                  </a:txBody>
                  <a:tcPr marL="68580" marR="68580" marT="0" marB="0" anchor="ctr"/>
                </a:tc>
              </a:tr>
              <a:tr h="664151">
                <a:tc>
                  <a:txBody>
                    <a:bodyPr/>
                    <a:lstStyle/>
                    <a:p>
                      <a:pPr>
                        <a:spcAft>
                          <a:spcPts val="1200"/>
                        </a:spcAft>
                      </a:pPr>
                      <a:r>
                        <a:rPr lang="tr-TR" sz="2500" i="1" dirty="0">
                          <a:solidFill>
                            <a:schemeClr val="accent6">
                              <a:lumMod val="60000"/>
                              <a:lumOff val="40000"/>
                            </a:schemeClr>
                          </a:solidFill>
                          <a:effectLst/>
                          <a:latin typeface="Times New Roman" panose="02020603050405020304" pitchFamily="18" charset="0"/>
                          <a:cs typeface="Times New Roman" panose="02020603050405020304" pitchFamily="18" charset="0"/>
                        </a:rPr>
                        <a:t>Milli Eğitim Sisteminde Güncel Uygulamalar</a:t>
                      </a:r>
                    </a:p>
                  </a:txBody>
                  <a:tcPr marL="68580" marR="68580" marT="0" marB="0" anchor="ctr"/>
                </a:tc>
              </a:tr>
              <a:tr h="664151">
                <a:tc>
                  <a:txBody>
                    <a:bodyPr/>
                    <a:lstStyle/>
                    <a:p>
                      <a:pPr algn="just"/>
                      <a:r>
                        <a:rPr lang="tr-TR" sz="2500" i="1" dirty="0">
                          <a:solidFill>
                            <a:schemeClr val="accent6">
                              <a:lumMod val="60000"/>
                              <a:lumOff val="40000"/>
                            </a:schemeClr>
                          </a:solidFill>
                          <a:effectLst/>
                          <a:latin typeface="Times New Roman" panose="02020603050405020304" pitchFamily="18" charset="0"/>
                          <a:cs typeface="Times New Roman" panose="02020603050405020304" pitchFamily="18" charset="0"/>
                        </a:rPr>
                        <a:t>Uluslararası Kurumlar ve Eğitim</a:t>
                      </a:r>
                    </a:p>
                  </a:txBody>
                  <a:tcPr marL="68580" marR="68580" marT="0" marB="0" anchor="ctr"/>
                </a:tc>
              </a:tr>
              <a:tr h="841720">
                <a:tc>
                  <a:txBody>
                    <a:bodyPr/>
                    <a:lstStyle/>
                    <a:p>
                      <a:pPr algn="just"/>
                      <a:r>
                        <a:rPr lang="tr-TR" sz="2500" i="1" dirty="0">
                          <a:solidFill>
                            <a:schemeClr val="accent6">
                              <a:lumMod val="60000"/>
                              <a:lumOff val="40000"/>
                            </a:schemeClr>
                          </a:solidFill>
                          <a:effectLst/>
                          <a:latin typeface="Times New Roman" panose="02020603050405020304" pitchFamily="18" charset="0"/>
                          <a:cs typeface="Times New Roman" panose="02020603050405020304" pitchFamily="18" charset="0"/>
                        </a:rPr>
                        <a:t>Ulusal ve Uluslararası Eğitim Projeleri ve Örnek Projeler</a:t>
                      </a:r>
                    </a:p>
                  </a:txBody>
                  <a:tcPr marL="68580" marR="68580" marT="0" marB="0" anchor="ctr"/>
                </a:tc>
              </a:tr>
            </a:tbl>
          </a:graphicData>
        </a:graphic>
      </p:graphicFrame>
    </p:spTree>
    <p:extLst>
      <p:ext uri="{BB962C8B-B14F-4D97-AF65-F5344CB8AC3E}">
        <p14:creationId xmlns:p14="http://schemas.microsoft.com/office/powerpoint/2010/main" val="5838501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8706"/>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a:t>
            </a: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ÖĞRETMEN</a:t>
            </a: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YETİŞTİRME PROGRAMI</a:t>
            </a: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621323" y="673843"/>
            <a:ext cx="11324492" cy="541367"/>
          </a:xfrm>
          <a:prstGeom prst="rect">
            <a:avLst/>
          </a:prstGeom>
        </p:spPr>
        <p:txBody>
          <a:bodyPr wrap="square">
            <a:spAutoFit/>
          </a:bodyPr>
          <a:lstStyle/>
          <a:p>
            <a:pPr marL="180340" algn="ctr">
              <a:lnSpc>
                <a:spcPct val="115000"/>
              </a:lnSpc>
              <a:spcAft>
                <a:spcPts val="0"/>
              </a:spcAft>
            </a:pPr>
            <a:r>
              <a:rPr lang="tr-TR" sz="2800" b="1" i="1" dirty="0" smtClean="0">
                <a:solidFill>
                  <a:srgbClr val="FF0000"/>
                </a:solidFill>
              </a:rPr>
              <a:t>Denklik Tablosu ile </a:t>
            </a:r>
            <a:r>
              <a:rPr lang="tr-TR" sz="2800" b="1" i="1" dirty="0">
                <a:solidFill>
                  <a:srgbClr val="FF0000"/>
                </a:solidFill>
              </a:rPr>
              <a:t>İlgili </a:t>
            </a:r>
            <a:r>
              <a:rPr lang="tr-TR" sz="2800" b="1" i="1" dirty="0" smtClean="0">
                <a:solidFill>
                  <a:srgbClr val="FF0000"/>
                </a:solidFill>
              </a:rPr>
              <a:t>Açıklamalar;</a:t>
            </a:r>
          </a:p>
        </p:txBody>
      </p:sp>
      <p:sp>
        <p:nvSpPr>
          <p:cNvPr id="3" name="Dikdörtgen 2"/>
          <p:cNvSpPr/>
          <p:nvPr/>
        </p:nvSpPr>
        <p:spPr>
          <a:xfrm>
            <a:off x="164124" y="1300482"/>
            <a:ext cx="11863752" cy="430887"/>
          </a:xfrm>
          <a:prstGeom prst="rect">
            <a:avLst/>
          </a:prstGeom>
        </p:spPr>
        <p:txBody>
          <a:bodyPr wrap="square">
            <a:spAutoFit/>
          </a:bodyPr>
          <a:lstStyle/>
          <a:p>
            <a:pPr algn="ctr">
              <a:spcAft>
                <a:spcPts val="1200"/>
              </a:spcAft>
            </a:pPr>
            <a:r>
              <a:rPr lang="tr-TR" sz="2200" b="1" dirty="0">
                <a:solidFill>
                  <a:schemeClr val="bg1"/>
                </a:solidFill>
                <a:latin typeface="Times New Roman" panose="02020603050405020304" pitchFamily="18" charset="0"/>
              </a:rPr>
              <a:t>SEMİNERLERİN HANGİ EKSİK EĞİTİMLER İÇİN PLANLANDIĞINA İLİŞKİN TABLO</a:t>
            </a:r>
            <a:endParaRPr lang="tr-TR" sz="2200" b="1" dirty="0">
              <a:solidFill>
                <a:schemeClr val="bg1"/>
              </a:solidFill>
              <a:effectLst/>
            </a:endParaRPr>
          </a:p>
        </p:txBody>
      </p:sp>
      <p:sp>
        <p:nvSpPr>
          <p:cNvPr id="7" name="Dikdörtgen 6"/>
          <p:cNvSpPr/>
          <p:nvPr/>
        </p:nvSpPr>
        <p:spPr>
          <a:xfrm>
            <a:off x="674267" y="2189264"/>
            <a:ext cx="7313605" cy="477054"/>
          </a:xfrm>
          <a:prstGeom prst="rect">
            <a:avLst/>
          </a:prstGeom>
        </p:spPr>
        <p:txBody>
          <a:bodyPr wrap="none">
            <a:spAutoFit/>
          </a:bodyPr>
          <a:lstStyle/>
          <a:p>
            <a:pPr>
              <a:spcAft>
                <a:spcPts val="1200"/>
              </a:spcAft>
            </a:pPr>
            <a:r>
              <a:rPr lang="tr-TR" sz="2500" b="1" i="1" dirty="0">
                <a:solidFill>
                  <a:schemeClr val="accent6">
                    <a:lumMod val="75000"/>
                  </a:schemeClr>
                </a:solidFill>
                <a:latin typeface="Times New Roman" panose="02020603050405020304" pitchFamily="18" charset="0"/>
              </a:rPr>
              <a:t>Aday Öğretmen Yetiştirme Uzaktan Eğitim Semineri </a:t>
            </a:r>
            <a:r>
              <a:rPr lang="tr-TR" sz="2500" b="1" i="1" dirty="0" smtClean="0">
                <a:solidFill>
                  <a:schemeClr val="accent6">
                    <a:lumMod val="75000"/>
                  </a:schemeClr>
                </a:solidFill>
                <a:latin typeface="Times New Roman" panose="02020603050405020304" pitchFamily="18" charset="0"/>
              </a:rPr>
              <a:t>2</a:t>
            </a:r>
            <a:endParaRPr lang="tr-TR" sz="2500" b="1" dirty="0">
              <a:solidFill>
                <a:schemeClr val="accent6">
                  <a:lumMod val="75000"/>
                </a:schemeClr>
              </a:solidFill>
              <a:effectLst/>
            </a:endParaRPr>
          </a:p>
        </p:txBody>
      </p:sp>
      <p:graphicFrame>
        <p:nvGraphicFramePr>
          <p:cNvPr id="8" name="Tablo 7"/>
          <p:cNvGraphicFramePr>
            <a:graphicFrameLocks noGrp="1"/>
          </p:cNvGraphicFramePr>
          <p:nvPr>
            <p:extLst>
              <p:ext uri="{D42A27DB-BD31-4B8C-83A1-F6EECF244321}">
                <p14:modId xmlns:p14="http://schemas.microsoft.com/office/powerpoint/2010/main" val="1872861761"/>
              </p:ext>
            </p:extLst>
          </p:nvPr>
        </p:nvGraphicFramePr>
        <p:xfrm>
          <a:off x="2757243" y="2843860"/>
          <a:ext cx="9188571" cy="3498324"/>
        </p:xfrm>
        <a:graphic>
          <a:graphicData uri="http://schemas.openxmlformats.org/drawingml/2006/table">
            <a:tbl>
              <a:tblPr firstRow="1" firstCol="1" bandRow="1">
                <a:tableStyleId>{5C22544A-7EE6-4342-B048-85BDC9FD1C3A}</a:tableStyleId>
              </a:tblPr>
              <a:tblGrid>
                <a:gridCol w="9188571"/>
              </a:tblGrid>
              <a:tr h="664151">
                <a:tc>
                  <a:txBody>
                    <a:bodyPr/>
                    <a:lstStyle/>
                    <a:p>
                      <a:pPr algn="just"/>
                      <a:r>
                        <a:rPr lang="tr-TR" sz="2500">
                          <a:solidFill>
                            <a:schemeClr val="accent6">
                              <a:lumMod val="60000"/>
                              <a:lumOff val="40000"/>
                            </a:schemeClr>
                          </a:solidFill>
                          <a:effectLst/>
                          <a:latin typeface="Times New Roman" panose="02020603050405020304" pitchFamily="18" charset="0"/>
                          <a:cs typeface="Times New Roman" panose="02020603050405020304" pitchFamily="18" charset="0"/>
                        </a:rPr>
                        <a:t>Okul Aile İşbirliği Çalışmaları</a:t>
                      </a:r>
                      <a:endParaRPr lang="tr-TR" sz="2500">
                        <a:solidFill>
                          <a:schemeClr val="accent6">
                            <a:lumMod val="60000"/>
                            <a:lumOff val="40000"/>
                          </a:schemeClr>
                        </a:solidFill>
                        <a:effectLst/>
                        <a:latin typeface="Calibri" panose="020F0502020204030204" pitchFamily="34" charset="0"/>
                        <a:cs typeface="Times New Roman" panose="02020603050405020304" pitchFamily="18" charset="0"/>
                      </a:endParaRPr>
                    </a:p>
                  </a:txBody>
                  <a:tcPr marL="68580" marR="68580" marT="0" marB="0" anchor="ctr"/>
                </a:tc>
              </a:tr>
              <a:tr h="664151">
                <a:tc>
                  <a:txBody>
                    <a:bodyPr/>
                    <a:lstStyle/>
                    <a:p>
                      <a:pPr algn="just"/>
                      <a:r>
                        <a:rPr lang="tr-TR" sz="2500">
                          <a:solidFill>
                            <a:schemeClr val="accent6">
                              <a:lumMod val="60000"/>
                              <a:lumOff val="40000"/>
                            </a:schemeClr>
                          </a:solidFill>
                          <a:effectLst/>
                          <a:latin typeface="Times New Roman" panose="02020603050405020304" pitchFamily="18" charset="0"/>
                          <a:cs typeface="Times New Roman" panose="02020603050405020304" pitchFamily="18" charset="0"/>
                        </a:rPr>
                        <a:t>15 Temmuz Demokrasi ve Milli Birlik</a:t>
                      </a:r>
                      <a:endParaRPr lang="tr-TR" sz="2500">
                        <a:solidFill>
                          <a:schemeClr val="accent6">
                            <a:lumMod val="60000"/>
                            <a:lumOff val="40000"/>
                          </a:schemeClr>
                        </a:solidFill>
                        <a:effectLst/>
                        <a:latin typeface="Calibri" panose="020F0502020204030204" pitchFamily="34" charset="0"/>
                        <a:cs typeface="Times New Roman" panose="02020603050405020304" pitchFamily="18" charset="0"/>
                      </a:endParaRPr>
                    </a:p>
                  </a:txBody>
                  <a:tcPr marL="68580" marR="68580" marT="0" marB="0" anchor="ctr"/>
                </a:tc>
              </a:tr>
              <a:tr h="664151">
                <a:tc>
                  <a:txBody>
                    <a:bodyPr/>
                    <a:lstStyle/>
                    <a:p>
                      <a:pPr algn="just"/>
                      <a:r>
                        <a:rPr lang="tr-TR" sz="2500">
                          <a:solidFill>
                            <a:schemeClr val="accent6">
                              <a:lumMod val="60000"/>
                              <a:lumOff val="40000"/>
                            </a:schemeClr>
                          </a:solidFill>
                          <a:effectLst/>
                          <a:latin typeface="Times New Roman" panose="02020603050405020304" pitchFamily="18" charset="0"/>
                          <a:cs typeface="Times New Roman" panose="02020603050405020304" pitchFamily="18" charset="0"/>
                        </a:rPr>
                        <a:t>Kültür ve Medeniyetimizde Eğitim Anlayışının Temelleri</a:t>
                      </a:r>
                      <a:endParaRPr lang="tr-TR" sz="2500">
                        <a:solidFill>
                          <a:schemeClr val="accent6">
                            <a:lumMod val="60000"/>
                            <a:lumOff val="40000"/>
                          </a:schemeClr>
                        </a:solidFill>
                        <a:effectLst/>
                        <a:latin typeface="Calibri" panose="020F0502020204030204" pitchFamily="34" charset="0"/>
                        <a:cs typeface="Times New Roman" panose="02020603050405020304" pitchFamily="18" charset="0"/>
                      </a:endParaRPr>
                    </a:p>
                  </a:txBody>
                  <a:tcPr marL="68580" marR="68580" marT="0" marB="0" anchor="ctr"/>
                </a:tc>
              </a:tr>
              <a:tr h="664151">
                <a:tc>
                  <a:txBody>
                    <a:bodyPr/>
                    <a:lstStyle/>
                    <a:p>
                      <a:pPr algn="just"/>
                      <a:r>
                        <a:rPr lang="tr-TR" sz="2500">
                          <a:solidFill>
                            <a:schemeClr val="accent6">
                              <a:lumMod val="60000"/>
                              <a:lumOff val="40000"/>
                            </a:schemeClr>
                          </a:solidFill>
                          <a:effectLst/>
                          <a:latin typeface="Times New Roman" panose="02020603050405020304" pitchFamily="18" charset="0"/>
                          <a:cs typeface="Times New Roman" panose="02020603050405020304" pitchFamily="18" charset="0"/>
                        </a:rPr>
                        <a:t>Dünden Bugüne Öğretmenlik</a:t>
                      </a:r>
                      <a:endParaRPr lang="tr-TR" sz="2500">
                        <a:solidFill>
                          <a:schemeClr val="accent6">
                            <a:lumMod val="60000"/>
                            <a:lumOff val="40000"/>
                          </a:schemeClr>
                        </a:solidFill>
                        <a:effectLst/>
                        <a:latin typeface="Calibri" panose="020F0502020204030204" pitchFamily="34" charset="0"/>
                        <a:cs typeface="Times New Roman" panose="02020603050405020304" pitchFamily="18" charset="0"/>
                      </a:endParaRPr>
                    </a:p>
                  </a:txBody>
                  <a:tcPr marL="68580" marR="68580" marT="0" marB="0" anchor="ctr"/>
                </a:tc>
              </a:tr>
              <a:tr h="841720">
                <a:tc>
                  <a:txBody>
                    <a:bodyPr/>
                    <a:lstStyle/>
                    <a:p>
                      <a:pPr algn="just"/>
                      <a:r>
                        <a:rPr lang="tr-TR" sz="2500" dirty="0">
                          <a:solidFill>
                            <a:schemeClr val="accent6">
                              <a:lumMod val="60000"/>
                              <a:lumOff val="40000"/>
                            </a:schemeClr>
                          </a:solidFill>
                          <a:effectLst/>
                          <a:latin typeface="Times New Roman" panose="02020603050405020304" pitchFamily="18" charset="0"/>
                          <a:cs typeface="Times New Roman" panose="02020603050405020304" pitchFamily="18" charset="0"/>
                        </a:rPr>
                        <a:t>Öğretmenlik Meslek Etiği</a:t>
                      </a:r>
                      <a:endParaRPr lang="tr-TR" sz="2500" dirty="0">
                        <a:solidFill>
                          <a:schemeClr val="accent6">
                            <a:lumMod val="60000"/>
                            <a:lumOff val="40000"/>
                          </a:schemeClr>
                        </a:solidFill>
                        <a:effectLst/>
                        <a:latin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7283466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8706"/>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a:t>
            </a: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ÖĞRETMEN</a:t>
            </a: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YETİŞTİRME PROGRAMI</a:t>
            </a: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621323" y="673843"/>
            <a:ext cx="11324492" cy="541367"/>
          </a:xfrm>
          <a:prstGeom prst="rect">
            <a:avLst/>
          </a:prstGeom>
        </p:spPr>
        <p:txBody>
          <a:bodyPr wrap="square">
            <a:spAutoFit/>
          </a:bodyPr>
          <a:lstStyle/>
          <a:p>
            <a:pPr marL="180340" algn="ctr">
              <a:lnSpc>
                <a:spcPct val="115000"/>
              </a:lnSpc>
              <a:spcAft>
                <a:spcPts val="0"/>
              </a:spcAft>
            </a:pPr>
            <a:r>
              <a:rPr lang="tr-TR" sz="2800" b="1" i="1" dirty="0" smtClean="0">
                <a:solidFill>
                  <a:srgbClr val="FF0000"/>
                </a:solidFill>
              </a:rPr>
              <a:t>Denklik Tablosu ile </a:t>
            </a:r>
            <a:r>
              <a:rPr lang="tr-TR" sz="2800" b="1" i="1" dirty="0">
                <a:solidFill>
                  <a:srgbClr val="FF0000"/>
                </a:solidFill>
              </a:rPr>
              <a:t>İlgili </a:t>
            </a:r>
            <a:r>
              <a:rPr lang="tr-TR" sz="2800" b="1" i="1" dirty="0" smtClean="0">
                <a:solidFill>
                  <a:srgbClr val="FF0000"/>
                </a:solidFill>
              </a:rPr>
              <a:t>Açıklamalar;</a:t>
            </a:r>
          </a:p>
        </p:txBody>
      </p:sp>
      <p:sp>
        <p:nvSpPr>
          <p:cNvPr id="3" name="Dikdörtgen 2"/>
          <p:cNvSpPr/>
          <p:nvPr/>
        </p:nvSpPr>
        <p:spPr>
          <a:xfrm>
            <a:off x="164124" y="1300482"/>
            <a:ext cx="11863752" cy="430887"/>
          </a:xfrm>
          <a:prstGeom prst="rect">
            <a:avLst/>
          </a:prstGeom>
        </p:spPr>
        <p:txBody>
          <a:bodyPr wrap="square">
            <a:spAutoFit/>
          </a:bodyPr>
          <a:lstStyle/>
          <a:p>
            <a:pPr algn="ctr">
              <a:spcAft>
                <a:spcPts val="1200"/>
              </a:spcAft>
            </a:pPr>
            <a:r>
              <a:rPr lang="tr-TR" sz="2200" b="1" dirty="0">
                <a:solidFill>
                  <a:schemeClr val="bg1"/>
                </a:solidFill>
                <a:latin typeface="Times New Roman" panose="02020603050405020304" pitchFamily="18" charset="0"/>
              </a:rPr>
              <a:t>SEMİNERLERİN HANGİ EKSİK EĞİTİMLER İÇİN PLANLANDIĞINA İLİŞKİN TABLO</a:t>
            </a:r>
            <a:endParaRPr lang="tr-TR" sz="2200" b="1" dirty="0">
              <a:solidFill>
                <a:schemeClr val="bg1"/>
              </a:solidFill>
              <a:effectLst/>
            </a:endParaRPr>
          </a:p>
        </p:txBody>
      </p:sp>
      <p:graphicFrame>
        <p:nvGraphicFramePr>
          <p:cNvPr id="9" name="Tablo 8"/>
          <p:cNvGraphicFramePr>
            <a:graphicFrameLocks noGrp="1"/>
          </p:cNvGraphicFramePr>
          <p:nvPr>
            <p:extLst>
              <p:ext uri="{D42A27DB-BD31-4B8C-83A1-F6EECF244321}">
                <p14:modId xmlns:p14="http://schemas.microsoft.com/office/powerpoint/2010/main" val="2071922265"/>
              </p:ext>
            </p:extLst>
          </p:nvPr>
        </p:nvGraphicFramePr>
        <p:xfrm>
          <a:off x="1840521" y="4305552"/>
          <a:ext cx="10269416" cy="1755278"/>
        </p:xfrm>
        <a:graphic>
          <a:graphicData uri="http://schemas.openxmlformats.org/drawingml/2006/table">
            <a:tbl>
              <a:tblPr firstRow="1" firstCol="1" bandRow="1">
                <a:tableStyleId>{5C22544A-7EE6-4342-B048-85BDC9FD1C3A}</a:tableStyleId>
              </a:tblPr>
              <a:tblGrid>
                <a:gridCol w="5134708"/>
                <a:gridCol w="5134708"/>
              </a:tblGrid>
              <a:tr h="1755278">
                <a:tc>
                  <a:txBody>
                    <a:bodyPr/>
                    <a:lstStyle/>
                    <a:p>
                      <a:pPr>
                        <a:spcAft>
                          <a:spcPts val="1200"/>
                        </a:spcAft>
                      </a:pPr>
                      <a:r>
                        <a:rPr lang="tr-TR" sz="2500" dirty="0">
                          <a:solidFill>
                            <a:schemeClr val="bg1"/>
                          </a:solidFill>
                          <a:effectLst/>
                          <a:latin typeface="Times New Roman" panose="02020603050405020304" pitchFamily="18" charset="0"/>
                          <a:cs typeface="Times New Roman" panose="02020603050405020304" pitchFamily="18" charset="0"/>
                        </a:rPr>
                        <a:t>Aday Öğretmen Yetiştirme Kaynaştırma/Bütünleştirme Yoluyla Eğitim Uygulamaları Uzaktan Eğitim Semineri</a:t>
                      </a:r>
                    </a:p>
                  </a:txBody>
                  <a:tcPr marL="63305" marR="63305" marT="0" marB="0" anchor="ctr"/>
                </a:tc>
                <a:tc>
                  <a:txBody>
                    <a:bodyPr/>
                    <a:lstStyle/>
                    <a:p>
                      <a:pPr algn="just"/>
                      <a:r>
                        <a:rPr lang="tr-TR" sz="2500" dirty="0">
                          <a:solidFill>
                            <a:schemeClr val="bg1"/>
                          </a:solidFill>
                          <a:effectLst/>
                          <a:latin typeface="Times New Roman" panose="02020603050405020304" pitchFamily="18" charset="0"/>
                          <a:cs typeface="Times New Roman" panose="02020603050405020304" pitchFamily="18" charset="0"/>
                        </a:rPr>
                        <a:t>Kaynaştırma/Bütünleştirme Yoluyla Eğitim Uygulamaları</a:t>
                      </a:r>
                    </a:p>
                  </a:txBody>
                  <a:tcPr marL="63305" marR="63305" marT="0" marB="0" anchor="ctr"/>
                </a:tc>
              </a:tr>
            </a:tbl>
          </a:graphicData>
        </a:graphic>
      </p:graphicFrame>
      <p:graphicFrame>
        <p:nvGraphicFramePr>
          <p:cNvPr id="10" name="Tablo 9"/>
          <p:cNvGraphicFramePr>
            <a:graphicFrameLocks noGrp="1"/>
          </p:cNvGraphicFramePr>
          <p:nvPr>
            <p:extLst>
              <p:ext uri="{D42A27DB-BD31-4B8C-83A1-F6EECF244321}">
                <p14:modId xmlns:p14="http://schemas.microsoft.com/office/powerpoint/2010/main" val="2435141174"/>
              </p:ext>
            </p:extLst>
          </p:nvPr>
        </p:nvGraphicFramePr>
        <p:xfrm>
          <a:off x="133228" y="2066450"/>
          <a:ext cx="10030682" cy="1359530"/>
        </p:xfrm>
        <a:graphic>
          <a:graphicData uri="http://schemas.openxmlformats.org/drawingml/2006/table">
            <a:tbl>
              <a:tblPr firstRow="1" firstCol="1" bandRow="1">
                <a:tableStyleId>{5C22544A-7EE6-4342-B048-85BDC9FD1C3A}</a:tableStyleId>
              </a:tblPr>
              <a:tblGrid>
                <a:gridCol w="5015341"/>
                <a:gridCol w="5015341"/>
              </a:tblGrid>
              <a:tr h="1359530">
                <a:tc>
                  <a:txBody>
                    <a:bodyPr/>
                    <a:lstStyle/>
                    <a:p>
                      <a:pPr>
                        <a:spcAft>
                          <a:spcPts val="1200"/>
                        </a:spcAft>
                      </a:pPr>
                      <a:r>
                        <a:rPr lang="tr-TR" sz="2400" dirty="0">
                          <a:effectLst/>
                        </a:rPr>
                        <a:t>Aday Öğretmen Yetiştirme Öğretmenlikle İlgili Mevzuat Uzaktan Eğitim Semineri</a:t>
                      </a:r>
                      <a:endParaRPr lang="tr-TR" sz="2400" dirty="0">
                        <a:effectLst/>
                        <a:latin typeface="Calibri" panose="020F0502020204030204" pitchFamily="34" charset="0"/>
                        <a:cs typeface="Times New Roman" panose="02020603050405020304" pitchFamily="18" charset="0"/>
                      </a:endParaRPr>
                    </a:p>
                  </a:txBody>
                  <a:tcPr marL="63305" marR="63305" marT="0" marB="0" anchor="ctr"/>
                </a:tc>
                <a:tc>
                  <a:txBody>
                    <a:bodyPr/>
                    <a:lstStyle/>
                    <a:p>
                      <a:pPr algn="just"/>
                      <a:r>
                        <a:rPr lang="tr-TR" sz="2400" dirty="0">
                          <a:effectLst/>
                        </a:rPr>
                        <a:t>Öğretmenlikle İlgili Mevzuat Programı</a:t>
                      </a:r>
                      <a:endParaRPr lang="tr-TR" sz="2400" dirty="0">
                        <a:effectLst/>
                        <a:latin typeface="Calibri" panose="020F0502020204030204" pitchFamily="34" charset="0"/>
                        <a:cs typeface="Times New Roman" panose="02020603050405020304" pitchFamily="18" charset="0"/>
                      </a:endParaRPr>
                    </a:p>
                  </a:txBody>
                  <a:tcPr marL="63305" marR="63305" marT="0" marB="0" anchor="ctr"/>
                </a:tc>
              </a:tr>
            </a:tbl>
          </a:graphicData>
        </a:graphic>
      </p:graphicFrame>
    </p:spTree>
    <p:extLst>
      <p:ext uri="{BB962C8B-B14F-4D97-AF65-F5344CB8AC3E}">
        <p14:creationId xmlns:p14="http://schemas.microsoft.com/office/powerpoint/2010/main" val="21371995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8706"/>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621323" y="673843"/>
            <a:ext cx="11324492" cy="541367"/>
          </a:xfrm>
          <a:prstGeom prst="rect">
            <a:avLst/>
          </a:prstGeom>
        </p:spPr>
        <p:txBody>
          <a:bodyPr wrap="square">
            <a:spAutoFit/>
          </a:bodyPr>
          <a:lstStyle/>
          <a:p>
            <a:pPr marL="180340" algn="ctr">
              <a:lnSpc>
                <a:spcPct val="115000"/>
              </a:lnSpc>
              <a:spcAft>
                <a:spcPts val="0"/>
              </a:spcAft>
            </a:pPr>
            <a:r>
              <a:rPr lang="tr-TR" sz="2800" b="1" i="1" dirty="0" smtClean="0">
                <a:solidFill>
                  <a:srgbClr val="FF0000"/>
                </a:solidFill>
              </a:rPr>
              <a:t>Denklik Tablosu ile </a:t>
            </a:r>
            <a:r>
              <a:rPr lang="tr-TR" sz="2800" b="1" i="1" dirty="0">
                <a:solidFill>
                  <a:srgbClr val="FF0000"/>
                </a:solidFill>
              </a:rPr>
              <a:t>İlgili </a:t>
            </a:r>
            <a:r>
              <a:rPr lang="tr-TR" sz="2800" b="1" i="1" dirty="0" smtClean="0">
                <a:solidFill>
                  <a:srgbClr val="FF0000"/>
                </a:solidFill>
              </a:rPr>
              <a:t>Açıklamalar;</a:t>
            </a:r>
          </a:p>
        </p:txBody>
      </p:sp>
      <p:sp>
        <p:nvSpPr>
          <p:cNvPr id="5" name="Dikdörtgen 4"/>
          <p:cNvSpPr/>
          <p:nvPr/>
        </p:nvSpPr>
        <p:spPr>
          <a:xfrm>
            <a:off x="269631" y="1329552"/>
            <a:ext cx="11781691" cy="5447645"/>
          </a:xfrm>
          <a:prstGeom prst="rect">
            <a:avLst/>
          </a:prstGeom>
        </p:spPr>
        <p:txBody>
          <a:bodyPr wrap="square">
            <a:spAutoFit/>
          </a:bodyPr>
          <a:lstStyle/>
          <a:p>
            <a:pPr algn="just">
              <a:spcAft>
                <a:spcPts val="1200"/>
              </a:spcAft>
            </a:pPr>
            <a:r>
              <a:rPr lang="tr-TR" sz="2400" b="1" dirty="0" smtClean="0">
                <a:solidFill>
                  <a:schemeClr val="bg1"/>
                </a:solidFill>
                <a:latin typeface="Times New Roman" panose="02020603050405020304" pitchFamily="18" charset="0"/>
                <a:cs typeface="Times New Roman" panose="02020603050405020304" pitchFamily="18" charset="0"/>
              </a:rPr>
              <a:t>Eski </a:t>
            </a:r>
            <a:r>
              <a:rPr lang="tr-TR" sz="2400" b="1" dirty="0">
                <a:solidFill>
                  <a:schemeClr val="bg1"/>
                </a:solidFill>
                <a:latin typeface="Times New Roman" panose="02020603050405020304" pitchFamily="18" charset="0"/>
                <a:cs typeface="Times New Roman" panose="02020603050405020304" pitchFamily="18" charset="0"/>
              </a:rPr>
              <a:t>program- çalışma </a:t>
            </a:r>
            <a:r>
              <a:rPr lang="tr-TR" sz="2400" b="1" dirty="0" smtClean="0">
                <a:solidFill>
                  <a:schemeClr val="bg1"/>
                </a:solidFill>
                <a:latin typeface="Times New Roman" panose="02020603050405020304" pitchFamily="18" charset="0"/>
                <a:cs typeface="Times New Roman" panose="02020603050405020304" pitchFamily="18" charset="0"/>
              </a:rPr>
              <a:t>konularında  </a:t>
            </a:r>
            <a:r>
              <a:rPr lang="tr-TR" sz="2400" b="1" dirty="0">
                <a:solidFill>
                  <a:schemeClr val="bg1"/>
                </a:solidFill>
                <a:latin typeface="Times New Roman" panose="02020603050405020304" pitchFamily="18" charset="0"/>
                <a:cs typeface="Times New Roman" panose="02020603050405020304" pitchFamily="18" charset="0"/>
              </a:rPr>
              <a:t>eksiği olan öğretmenler, Denklik tablosunun  </a:t>
            </a:r>
            <a:r>
              <a:rPr lang="tr-TR" sz="2400" b="1" dirty="0" smtClean="0">
                <a:solidFill>
                  <a:schemeClr val="bg1"/>
                </a:solidFill>
                <a:latin typeface="Times New Roman" panose="02020603050405020304" pitchFamily="18" charset="0"/>
                <a:cs typeface="Times New Roman" panose="02020603050405020304" pitchFamily="18" charset="0"/>
              </a:rPr>
              <a:t>yeni </a:t>
            </a:r>
            <a:r>
              <a:rPr lang="tr-TR" sz="2400" b="1" dirty="0">
                <a:solidFill>
                  <a:schemeClr val="bg1"/>
                </a:solidFill>
                <a:latin typeface="Times New Roman" panose="02020603050405020304" pitchFamily="18" charset="0"/>
                <a:cs typeface="Times New Roman" panose="02020603050405020304" pitchFamily="18" charset="0"/>
              </a:rPr>
              <a:t>program-çalışma konuları sütununda yer </a:t>
            </a:r>
            <a:r>
              <a:rPr lang="tr-TR" sz="2400" b="1" dirty="0" smtClean="0">
                <a:solidFill>
                  <a:schemeClr val="bg1"/>
                </a:solidFill>
                <a:latin typeface="Times New Roman" panose="02020603050405020304" pitchFamily="18" charset="0"/>
                <a:cs typeface="Times New Roman" panose="02020603050405020304" pitchFamily="18" charset="0"/>
              </a:rPr>
              <a:t>alan  </a:t>
            </a:r>
            <a:r>
              <a:rPr lang="tr-TR" sz="2400" b="1" dirty="0">
                <a:solidFill>
                  <a:schemeClr val="bg1"/>
                </a:solidFill>
                <a:latin typeface="Times New Roman" panose="02020603050405020304" pitchFamily="18" charset="0"/>
                <a:cs typeface="Times New Roman" panose="02020603050405020304" pitchFamily="18" charset="0"/>
              </a:rPr>
              <a:t>seminer konularından;</a:t>
            </a:r>
            <a:r>
              <a:rPr lang="tr-TR" sz="2400" b="1" dirty="0" smtClean="0">
                <a:solidFill>
                  <a:schemeClr val="bg1"/>
                </a:solidFill>
                <a:latin typeface="Times New Roman" panose="02020603050405020304" pitchFamily="18" charset="0"/>
                <a:cs typeface="Times New Roman" panose="02020603050405020304" pitchFamily="18" charset="0"/>
              </a:rPr>
              <a:t> </a:t>
            </a:r>
            <a:r>
              <a:rPr lang="tr-TR" sz="2400" b="1" dirty="0">
                <a:solidFill>
                  <a:schemeClr val="bg1"/>
                </a:solidFill>
                <a:latin typeface="Times New Roman" panose="02020603050405020304" pitchFamily="18" charset="0"/>
                <a:cs typeface="Times New Roman" panose="02020603050405020304" pitchFamily="18" charset="0"/>
              </a:rPr>
              <a:t>Genel Müdürlüğümüzce uzaktan </a:t>
            </a:r>
            <a:r>
              <a:rPr lang="tr-TR" sz="2400" b="1" dirty="0" err="1">
                <a:solidFill>
                  <a:schemeClr val="bg1"/>
                </a:solidFill>
                <a:latin typeface="Times New Roman" panose="02020603050405020304" pitchFamily="18" charset="0"/>
                <a:cs typeface="Times New Roman" panose="02020603050405020304" pitchFamily="18" charset="0"/>
              </a:rPr>
              <a:t>hizmetiçi</a:t>
            </a:r>
            <a:r>
              <a:rPr lang="tr-TR" sz="2400" b="1" dirty="0">
                <a:solidFill>
                  <a:schemeClr val="bg1"/>
                </a:solidFill>
                <a:latin typeface="Times New Roman" panose="02020603050405020304" pitchFamily="18" charset="0"/>
                <a:cs typeface="Times New Roman" panose="02020603050405020304" pitchFamily="18" charset="0"/>
              </a:rPr>
              <a:t> eğitim faaliyeti olarak planlanacak olan;  </a:t>
            </a:r>
            <a:endParaRPr lang="tr-TR" sz="2400" b="1" dirty="0" smtClean="0">
              <a:solidFill>
                <a:schemeClr val="bg1"/>
              </a:solidFill>
              <a:latin typeface="Times New Roman" panose="02020603050405020304" pitchFamily="18" charset="0"/>
              <a:cs typeface="Times New Roman" panose="02020603050405020304" pitchFamily="18" charset="0"/>
            </a:endParaRPr>
          </a:p>
          <a:p>
            <a:pPr algn="just">
              <a:spcAft>
                <a:spcPts val="1200"/>
              </a:spcAft>
            </a:pPr>
            <a:r>
              <a:rPr lang="tr-TR" sz="2400" b="1" dirty="0" smtClean="0">
                <a:solidFill>
                  <a:schemeClr val="bg1"/>
                </a:solidFill>
                <a:latin typeface="Times New Roman" panose="02020603050405020304" pitchFamily="18" charset="0"/>
                <a:cs typeface="Times New Roman" panose="02020603050405020304" pitchFamily="18" charset="0"/>
              </a:rPr>
              <a:t> </a:t>
            </a:r>
            <a:r>
              <a:rPr lang="tr-TR" sz="2400" b="1" dirty="0">
                <a:solidFill>
                  <a:schemeClr val="bg1"/>
                </a:solidFill>
                <a:latin typeface="Times New Roman" panose="02020603050405020304" pitchFamily="18" charset="0"/>
                <a:cs typeface="Times New Roman" panose="02020603050405020304" pitchFamily="18" charset="0"/>
              </a:rPr>
              <a:t>“A</a:t>
            </a:r>
            <a:r>
              <a:rPr lang="tr-TR" sz="2400" b="1" i="1" dirty="0">
                <a:solidFill>
                  <a:schemeClr val="bg1"/>
                </a:solidFill>
                <a:latin typeface="Times New Roman" panose="02020603050405020304" pitchFamily="18" charset="0"/>
                <a:cs typeface="Times New Roman" panose="02020603050405020304" pitchFamily="18" charset="0"/>
              </a:rPr>
              <a:t>day Öğretmen Uzaktan Eğitim Semineri 1”,</a:t>
            </a:r>
            <a:r>
              <a:rPr lang="tr-TR" sz="2400" b="1" dirty="0">
                <a:solidFill>
                  <a:schemeClr val="bg1"/>
                </a:solidFill>
                <a:latin typeface="Times New Roman" panose="02020603050405020304" pitchFamily="18" charset="0"/>
                <a:cs typeface="Times New Roman" panose="02020603050405020304" pitchFamily="18" charset="0"/>
              </a:rPr>
              <a:t> </a:t>
            </a:r>
            <a:endParaRPr lang="tr-TR" sz="2400" b="1" dirty="0" smtClean="0">
              <a:solidFill>
                <a:schemeClr val="bg1"/>
              </a:solidFill>
              <a:latin typeface="Times New Roman" panose="02020603050405020304" pitchFamily="18" charset="0"/>
              <a:cs typeface="Times New Roman" panose="02020603050405020304" pitchFamily="18" charset="0"/>
            </a:endParaRPr>
          </a:p>
          <a:p>
            <a:pPr algn="just">
              <a:spcAft>
                <a:spcPts val="1200"/>
              </a:spcAft>
            </a:pPr>
            <a:r>
              <a:rPr lang="tr-TR" sz="2400" b="1" dirty="0" smtClean="0">
                <a:solidFill>
                  <a:schemeClr val="bg1"/>
                </a:solidFill>
                <a:latin typeface="Times New Roman" panose="02020603050405020304" pitchFamily="18" charset="0"/>
                <a:cs typeface="Times New Roman" panose="02020603050405020304" pitchFamily="18" charset="0"/>
              </a:rPr>
              <a:t>“</a:t>
            </a:r>
            <a:r>
              <a:rPr lang="tr-TR" sz="2400" b="1" dirty="0">
                <a:solidFill>
                  <a:schemeClr val="bg1"/>
                </a:solidFill>
                <a:latin typeface="Times New Roman" panose="02020603050405020304" pitchFamily="18" charset="0"/>
                <a:cs typeface="Times New Roman" panose="02020603050405020304" pitchFamily="18" charset="0"/>
              </a:rPr>
              <a:t>A</a:t>
            </a:r>
            <a:r>
              <a:rPr lang="tr-TR" sz="2400" b="1" i="1" dirty="0">
                <a:solidFill>
                  <a:schemeClr val="bg1"/>
                </a:solidFill>
                <a:latin typeface="Times New Roman" panose="02020603050405020304" pitchFamily="18" charset="0"/>
                <a:cs typeface="Times New Roman" panose="02020603050405020304" pitchFamily="18" charset="0"/>
              </a:rPr>
              <a:t>day Öğretmen Uzaktan Eğitim Semineri 2”, </a:t>
            </a:r>
            <a:endParaRPr lang="tr-TR" sz="2400" b="1" i="1" dirty="0" smtClean="0">
              <a:solidFill>
                <a:schemeClr val="bg1"/>
              </a:solidFill>
              <a:latin typeface="Times New Roman" panose="02020603050405020304" pitchFamily="18" charset="0"/>
              <a:cs typeface="Times New Roman" panose="02020603050405020304" pitchFamily="18" charset="0"/>
            </a:endParaRPr>
          </a:p>
          <a:p>
            <a:pPr algn="just">
              <a:spcAft>
                <a:spcPts val="1200"/>
              </a:spcAft>
            </a:pPr>
            <a:r>
              <a:rPr lang="tr-TR" sz="2400" b="1" i="1" dirty="0" smtClean="0">
                <a:solidFill>
                  <a:schemeClr val="bg1"/>
                </a:solidFill>
                <a:latin typeface="Times New Roman" panose="02020603050405020304" pitchFamily="18" charset="0"/>
                <a:cs typeface="Times New Roman" panose="02020603050405020304" pitchFamily="18" charset="0"/>
              </a:rPr>
              <a:t> </a:t>
            </a:r>
            <a:r>
              <a:rPr lang="tr-TR" sz="2400" b="1" i="1" dirty="0">
                <a:solidFill>
                  <a:schemeClr val="bg1"/>
                </a:solidFill>
                <a:latin typeface="Times New Roman" panose="02020603050405020304" pitchFamily="18" charset="0"/>
                <a:cs typeface="Times New Roman" panose="02020603050405020304" pitchFamily="18" charset="0"/>
              </a:rPr>
              <a:t>“Aday Öğretmen Yetiştirme Öğretmenlik Mevzuatı Semineri”, </a:t>
            </a:r>
            <a:endParaRPr lang="tr-TR" sz="2400" b="1" i="1" dirty="0" smtClean="0">
              <a:solidFill>
                <a:schemeClr val="bg1"/>
              </a:solidFill>
              <a:latin typeface="Times New Roman" panose="02020603050405020304" pitchFamily="18" charset="0"/>
              <a:cs typeface="Times New Roman" panose="02020603050405020304" pitchFamily="18" charset="0"/>
            </a:endParaRPr>
          </a:p>
          <a:p>
            <a:pPr algn="just">
              <a:spcAft>
                <a:spcPts val="1200"/>
              </a:spcAft>
            </a:pPr>
            <a:r>
              <a:rPr lang="tr-TR" sz="2400" b="1" i="1" dirty="0" smtClean="0">
                <a:solidFill>
                  <a:schemeClr val="bg1"/>
                </a:solidFill>
                <a:latin typeface="Times New Roman" panose="02020603050405020304" pitchFamily="18" charset="0"/>
                <a:cs typeface="Times New Roman" panose="02020603050405020304" pitchFamily="18" charset="0"/>
              </a:rPr>
              <a:t>“</a:t>
            </a:r>
            <a:r>
              <a:rPr lang="tr-TR" sz="2400" b="1" i="1" dirty="0">
                <a:solidFill>
                  <a:schemeClr val="bg1"/>
                </a:solidFill>
                <a:latin typeface="Times New Roman" panose="02020603050405020304" pitchFamily="18" charset="0"/>
                <a:cs typeface="Times New Roman" panose="02020603050405020304" pitchFamily="18" charset="0"/>
              </a:rPr>
              <a:t>Aday Öğretmen Yetiştirme Kaynaştırma/Bütünleştirme Yoluyla Eğitim Uygulamaları Semineri” </a:t>
            </a:r>
            <a:r>
              <a:rPr lang="tr-TR" sz="2400" b="1" i="1" dirty="0" smtClean="0">
                <a:solidFill>
                  <a:schemeClr val="bg1"/>
                </a:solidFill>
                <a:latin typeface="Times New Roman" panose="02020603050405020304" pitchFamily="18" charset="0"/>
                <a:cs typeface="Times New Roman" panose="02020603050405020304" pitchFamily="18" charset="0"/>
              </a:rPr>
              <a:t>  </a:t>
            </a:r>
          </a:p>
          <a:p>
            <a:pPr algn="just">
              <a:spcAft>
                <a:spcPts val="1200"/>
              </a:spcAft>
            </a:pPr>
            <a:r>
              <a:rPr lang="tr-TR" sz="2400" b="1" i="1" dirty="0" smtClean="0">
                <a:solidFill>
                  <a:schemeClr val="bg1"/>
                </a:solidFill>
                <a:latin typeface="Times New Roman" panose="02020603050405020304" pitchFamily="18" charset="0"/>
                <a:cs typeface="Times New Roman" panose="02020603050405020304" pitchFamily="18" charset="0"/>
              </a:rPr>
              <a:t>“</a:t>
            </a:r>
            <a:r>
              <a:rPr lang="tr-TR" sz="2400" b="1" i="1" dirty="0">
                <a:solidFill>
                  <a:schemeClr val="bg1"/>
                </a:solidFill>
                <a:latin typeface="Times New Roman" panose="02020603050405020304" pitchFamily="18" charset="0"/>
                <a:cs typeface="Times New Roman" panose="02020603050405020304" pitchFamily="18" charset="0"/>
              </a:rPr>
              <a:t>Okul Tabanlı Afet Eğitimi Kursu” </a:t>
            </a:r>
            <a:r>
              <a:rPr lang="tr-TR" sz="2400" b="1" dirty="0">
                <a:solidFill>
                  <a:schemeClr val="bg1"/>
                </a:solidFill>
                <a:latin typeface="Times New Roman" panose="02020603050405020304" pitchFamily="18" charset="0"/>
                <a:cs typeface="Times New Roman" panose="02020603050405020304" pitchFamily="18" charset="0"/>
              </a:rPr>
              <a:t>eğitimlerinin birine veya birkaçına katılarak eksik eğitimlerini </a:t>
            </a:r>
            <a:r>
              <a:rPr lang="tr-TR" sz="2400" b="1" dirty="0" smtClean="0">
                <a:solidFill>
                  <a:schemeClr val="bg1"/>
                </a:solidFill>
                <a:latin typeface="Times New Roman" panose="02020603050405020304" pitchFamily="18" charset="0"/>
                <a:cs typeface="Times New Roman" panose="02020603050405020304" pitchFamily="18" charset="0"/>
              </a:rPr>
              <a:t>tamamlayacaklardır.</a:t>
            </a:r>
          </a:p>
          <a:p>
            <a:pPr algn="just">
              <a:spcAft>
                <a:spcPts val="1200"/>
              </a:spcAft>
            </a:pPr>
            <a:r>
              <a:rPr lang="tr-TR" sz="2400" b="1" dirty="0" smtClean="0">
                <a:solidFill>
                  <a:schemeClr val="bg1"/>
                </a:solidFill>
                <a:latin typeface="Times New Roman" panose="02020603050405020304" pitchFamily="18" charset="0"/>
                <a:cs typeface="Times New Roman" panose="02020603050405020304" pitchFamily="18" charset="0"/>
              </a:rPr>
              <a:t>Aday </a:t>
            </a:r>
            <a:r>
              <a:rPr lang="tr-TR" sz="2400" b="1" dirty="0">
                <a:solidFill>
                  <a:schemeClr val="bg1"/>
                </a:solidFill>
                <a:latin typeface="Times New Roman" panose="02020603050405020304" pitchFamily="18" charset="0"/>
                <a:cs typeface="Times New Roman" panose="02020603050405020304" pitchFamily="18" charset="0"/>
              </a:rPr>
              <a:t>öğretmenlerimiz programda bulunan kitap okuma ve film izlemeden muaf </a:t>
            </a:r>
            <a:r>
              <a:rPr lang="tr-TR" sz="2400" b="1" dirty="0" smtClean="0">
                <a:solidFill>
                  <a:schemeClr val="bg1"/>
                </a:solidFill>
                <a:latin typeface="Times New Roman" panose="02020603050405020304" pitchFamily="18" charset="0"/>
                <a:cs typeface="Times New Roman" panose="02020603050405020304" pitchFamily="18" charset="0"/>
              </a:rPr>
              <a:t>tutulmuştur.</a:t>
            </a:r>
            <a:endParaRPr lang="tr-TR" sz="2400" b="1" dirty="0">
              <a:solidFill>
                <a:schemeClr val="bg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16389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8706"/>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sp>
        <p:nvSpPr>
          <p:cNvPr id="8" name="Dikdörtgen 7"/>
          <p:cNvSpPr/>
          <p:nvPr/>
        </p:nvSpPr>
        <p:spPr>
          <a:xfrm>
            <a:off x="86627" y="1100037"/>
            <a:ext cx="11713945" cy="892552"/>
          </a:xfrm>
          <a:prstGeom prst="rect">
            <a:avLst/>
          </a:prstGeom>
        </p:spPr>
        <p:txBody>
          <a:bodyPr wrap="square">
            <a:spAutoFit/>
          </a:bodyPr>
          <a:lstStyle/>
          <a:p>
            <a:r>
              <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Özel </a:t>
            </a:r>
            <a:r>
              <a:rPr lang="tr-TR" sz="2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Öğretim Kurumlarında Adaylığı Kaldırılan ve “Uyum </a:t>
            </a:r>
            <a:r>
              <a:rPr lang="tr-TR" sz="2600"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Programı”nı</a:t>
            </a:r>
            <a:r>
              <a:rPr lang="tr-TR" sz="2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tamamlayan </a:t>
            </a:r>
            <a:r>
              <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öğretmenler güncellenen </a:t>
            </a:r>
            <a:r>
              <a:rPr lang="tr-TR" sz="2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Ek-2 uyum programından muaf </a:t>
            </a:r>
            <a:r>
              <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tutulacaktır.</a:t>
            </a:r>
            <a:endParaRPr lang="tr-TR" sz="2600" b="1" dirty="0">
              <a:solidFill>
                <a:schemeClr val="bg1"/>
              </a:solidFill>
            </a:endParaRPr>
          </a:p>
        </p:txBody>
      </p:sp>
      <p:sp>
        <p:nvSpPr>
          <p:cNvPr id="9" name="Dikdörtgen 8"/>
          <p:cNvSpPr/>
          <p:nvPr/>
        </p:nvSpPr>
        <p:spPr>
          <a:xfrm>
            <a:off x="86627" y="2305159"/>
            <a:ext cx="11713945" cy="1569660"/>
          </a:xfrm>
          <a:prstGeom prst="rect">
            <a:avLst/>
          </a:prstGeom>
        </p:spPr>
        <p:txBody>
          <a:bodyPr wrap="square">
            <a:spAutoFit/>
          </a:bodyPr>
          <a:lstStyle/>
          <a:p>
            <a:pPr indent="449580" algn="just">
              <a:spcBef>
                <a:spcPts val="1200"/>
              </a:spcBef>
              <a:spcAft>
                <a:spcPts val="1200"/>
              </a:spcAft>
            </a:pPr>
            <a:r>
              <a:rPr lang="tr-TR"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Özel Öğretim Kurumlarında Adaylığı Kaldırılan ve “Uyum </a:t>
            </a:r>
            <a:r>
              <a:rPr lang="tr-TR" sz="2400"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Programı”nda</a:t>
            </a:r>
            <a:r>
              <a:rPr lang="tr-TR"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eksiği olan  </a:t>
            </a:r>
            <a:r>
              <a:rPr lang="tr-TR" sz="24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öğretmenler; Ek-5 </a:t>
            </a:r>
            <a:r>
              <a:rPr lang="tr-TR"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denklik tablosuna göre, hiç eğitim almamış olan öğretmenlerin ise eğitimlerini  güncellenen Ek-2 programa göre merkezi olarak düzenlenecek </a:t>
            </a:r>
            <a:r>
              <a:rPr lang="tr-TR" sz="2400"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hizmetiçi</a:t>
            </a:r>
            <a:r>
              <a:rPr lang="tr-TR"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eğitim faaliyetlerine başvuruda bulunarak </a:t>
            </a:r>
            <a:r>
              <a:rPr lang="tr-TR" sz="24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tamamlayacaktır.</a:t>
            </a:r>
            <a:endParaRPr lang="tr-TR"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Dikdörtgen 9"/>
          <p:cNvSpPr/>
          <p:nvPr/>
        </p:nvSpPr>
        <p:spPr>
          <a:xfrm>
            <a:off x="173255" y="4176375"/>
            <a:ext cx="11627317" cy="1292662"/>
          </a:xfrm>
          <a:prstGeom prst="rect">
            <a:avLst/>
          </a:prstGeom>
        </p:spPr>
        <p:txBody>
          <a:bodyPr wrap="square">
            <a:spAutoFit/>
          </a:bodyPr>
          <a:lstStyle/>
          <a:p>
            <a:r>
              <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Ek-1 </a:t>
            </a:r>
            <a:r>
              <a:rPr lang="tr-TR" sz="2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Aday Öğretmen Yetiştirme Programı ve Ek-2 Uyum Programı'nda yer alan ve Bakanlığımızca merkezi olarak düzenlenen uzaktan eğitim kurslarına katılan ve başarılı </a:t>
            </a:r>
            <a:r>
              <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olanlar bu </a:t>
            </a:r>
            <a:r>
              <a:rPr lang="tr-TR" sz="2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eğitimlerini yapmış </a:t>
            </a:r>
            <a:r>
              <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sayılacaktır.</a:t>
            </a:r>
            <a:endParaRPr lang="tr-TR" sz="2600" b="1" dirty="0">
              <a:solidFill>
                <a:schemeClr val="bg1"/>
              </a:solidFill>
            </a:endParaRPr>
          </a:p>
        </p:txBody>
      </p:sp>
    </p:spTree>
    <p:extLst>
      <p:ext uri="{BB962C8B-B14F-4D97-AF65-F5344CB8AC3E}">
        <p14:creationId xmlns:p14="http://schemas.microsoft.com/office/powerpoint/2010/main" val="21834792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357052"/>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394636" y="1597806"/>
            <a:ext cx="11069052" cy="4909036"/>
          </a:xfrm>
          <a:prstGeom prst="rect">
            <a:avLst/>
          </a:prstGeom>
        </p:spPr>
        <p:txBody>
          <a:bodyPr wrap="square">
            <a:spAutoFit/>
          </a:bodyPr>
          <a:lstStyle/>
          <a:p>
            <a:pPr indent="449580" algn="just">
              <a:spcBef>
                <a:spcPts val="600"/>
              </a:spcBef>
              <a:spcAft>
                <a:spcPts val="600"/>
              </a:spcAft>
            </a:pPr>
            <a:r>
              <a:rPr lang="tr-TR"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MEBBİS Aday Performans Değerlendirme Modülünde yer alan ve güncellenen Ek-1 ve Ek-2 formlara göre veri </a:t>
            </a:r>
            <a:r>
              <a:rPr lang="tr-TR" sz="28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girişleri yapılacak, </a:t>
            </a:r>
            <a:r>
              <a:rPr lang="tr-TR"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aday öğretmenin önceki çalışmaları ve </a:t>
            </a:r>
            <a:r>
              <a:rPr lang="tr-TR" sz="28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eğitimleri </a:t>
            </a:r>
            <a:r>
              <a:rPr lang="tr-TR"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yeni </a:t>
            </a:r>
            <a:r>
              <a:rPr lang="tr-TR" sz="28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forma işlenecek </a:t>
            </a:r>
            <a:r>
              <a:rPr lang="tr-TR"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ve </a:t>
            </a:r>
            <a:r>
              <a:rPr lang="tr-TR" sz="28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çalışmalar </a:t>
            </a:r>
            <a:r>
              <a:rPr lang="tr-TR"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yeni form üzerinden takip </a:t>
            </a:r>
            <a:r>
              <a:rPr lang="tr-TR" sz="28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edilecek, </a:t>
            </a:r>
            <a:r>
              <a:rPr lang="tr-TR"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eksik çalışma ve/veya eğitimlerin olması durumunda eksikliklerin aday öğretmen tarafından yapılarak </a:t>
            </a:r>
            <a:r>
              <a:rPr lang="tr-TR" sz="28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tamamlanacaktır. </a:t>
            </a:r>
            <a:endParaRPr lang="tr-TR"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tr-TR"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tr-TR" sz="28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Aday </a:t>
            </a:r>
            <a:r>
              <a:rPr lang="tr-TR"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öğretmenlere yönelik uygulanan; "Aday Öğretmen Yetiştirme Programı" ile "Özel Öğretim Kurumlarında Adaylığı Kaldırılan Öğretmenlerin Uyum </a:t>
            </a:r>
            <a:r>
              <a:rPr lang="tr-TR" sz="2800"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Programı"nın</a:t>
            </a:r>
            <a:r>
              <a:rPr lang="tr-TR"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yapılıp yapılmadığının </a:t>
            </a:r>
            <a:r>
              <a:rPr lang="tr-TR" sz="28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takibi okul/kurum </a:t>
            </a:r>
            <a:r>
              <a:rPr lang="tr-TR"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müdürü tarafından </a:t>
            </a:r>
            <a:r>
              <a:rPr lang="tr-TR" sz="28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yapılacak, </a:t>
            </a:r>
            <a:r>
              <a:rPr lang="tr-TR"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programın yürütülmesinden il milli eğitim müdürlüklerinin sorumlu </a:t>
            </a:r>
            <a:r>
              <a:rPr lang="tr-TR" sz="28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olacaktır.</a:t>
            </a:r>
            <a:endParaRPr lang="tr-TR" sz="2800" b="1" dirty="0">
              <a:solidFill>
                <a:schemeClr val="bg1"/>
              </a:solidFill>
            </a:endParaRPr>
          </a:p>
        </p:txBody>
      </p:sp>
    </p:spTree>
    <p:extLst>
      <p:ext uri="{BB962C8B-B14F-4D97-AF65-F5344CB8AC3E}">
        <p14:creationId xmlns:p14="http://schemas.microsoft.com/office/powerpoint/2010/main" val="470294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715028"/>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sp>
        <p:nvSpPr>
          <p:cNvPr id="3" name="Dikdörtgen 2"/>
          <p:cNvSpPr/>
          <p:nvPr/>
        </p:nvSpPr>
        <p:spPr>
          <a:xfrm>
            <a:off x="771625" y="1425859"/>
            <a:ext cx="10828421" cy="1477328"/>
          </a:xfrm>
          <a:prstGeom prst="rect">
            <a:avLst/>
          </a:prstGeom>
        </p:spPr>
        <p:txBody>
          <a:bodyPr wrap="square">
            <a:spAutoFit/>
          </a:bodyPr>
          <a:lstStyle/>
          <a:p>
            <a:r>
              <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ADAY ÖĞRETMEN YETİŞTİRME SÜRECİ</a:t>
            </a:r>
          </a:p>
          <a:p>
            <a:r>
              <a:rPr lang="tr-TR" sz="12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p>
          <a:p>
            <a:r>
              <a:rPr lang="tr-TR" sz="2600" b="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6-Performans değerlendirmeleri yapılır</a:t>
            </a:r>
            <a:endParaRPr lang="tr-TR" sz="2600" b="1" dirty="0" smtClean="0">
              <a:solidFill>
                <a:schemeClr val="bg1"/>
              </a:solidFill>
              <a:latin typeface="Times New Roman" panose="02020603050405020304" pitchFamily="18" charset="0"/>
              <a:cs typeface="Times New Roman" panose="02020603050405020304" pitchFamily="18" charset="0"/>
            </a:endParaRPr>
          </a:p>
          <a:p>
            <a:endPar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Dikdörtgen 1"/>
          <p:cNvSpPr/>
          <p:nvPr/>
        </p:nvSpPr>
        <p:spPr>
          <a:xfrm>
            <a:off x="179672" y="2643306"/>
            <a:ext cx="12012328" cy="3970318"/>
          </a:xfrm>
          <a:prstGeom prst="rect">
            <a:avLst/>
          </a:prstGeom>
        </p:spPr>
        <p:txBody>
          <a:bodyPr wrap="square">
            <a:spAutoFit/>
          </a:bodyPr>
          <a:lstStyle/>
          <a:p>
            <a:pPr indent="540385" algn="just">
              <a:spcAft>
                <a:spcPts val="0"/>
              </a:spcAft>
            </a:pPr>
            <a:r>
              <a:rPr lang="tr-TR" b="1" dirty="0" smtClean="0">
                <a:solidFill>
                  <a:srgbClr val="000000"/>
                </a:solidFill>
                <a:latin typeface="Times New Roman" panose="02020603050405020304" pitchFamily="18" charset="0"/>
                <a:cs typeface="Times New Roman" panose="02020603050405020304" pitchFamily="18" charset="0"/>
              </a:rPr>
              <a:t>Performans değerlendirmesi</a:t>
            </a:r>
            <a:endParaRPr lang="tr-TR" dirty="0" smtClean="0">
              <a:solidFill>
                <a:srgbClr val="000000"/>
              </a:solidFill>
              <a:latin typeface="Times New Roman" panose="02020603050405020304" pitchFamily="18" charset="0"/>
              <a:cs typeface="Times New Roman" panose="02020603050405020304" pitchFamily="18" charset="0"/>
            </a:endParaRPr>
          </a:p>
          <a:p>
            <a:pPr indent="540385" algn="just">
              <a:spcAft>
                <a:spcPts val="0"/>
              </a:spcAft>
            </a:pPr>
            <a:r>
              <a:rPr lang="tr-TR" b="1" dirty="0" smtClean="0">
                <a:solidFill>
                  <a:srgbClr val="000000"/>
                </a:solidFill>
                <a:latin typeface="Times New Roman" panose="02020603050405020304" pitchFamily="18" charset="0"/>
                <a:cs typeface="Times New Roman" panose="02020603050405020304" pitchFamily="18" charset="0"/>
              </a:rPr>
              <a:t>MADDE 16 –</a:t>
            </a:r>
            <a:r>
              <a:rPr lang="tr-TR" dirty="0" smtClean="0">
                <a:solidFill>
                  <a:srgbClr val="000000"/>
                </a:solidFill>
                <a:latin typeface="Times New Roman" panose="02020603050405020304" pitchFamily="18" charset="0"/>
                <a:cs typeface="Times New Roman" panose="02020603050405020304" pitchFamily="18" charset="0"/>
              </a:rPr>
              <a:t> (1) Aday öğretmenler, görev yaptığı eğitim kurumunda ve eğitim ortamında bu Yönetmeliğin ekinde yer alan Ek-3 Performans Değerlendirme Formu üzerinden, göreve başladığı ilk dönemde bir, takip eden dönemde ise iki defa olmak üzere, değerlendiriciler tarafından toplamda üç defa değerlendirilir. Değerlendiriciler birden fazla aday öğretmenin performansını değerlendirebilir; ancak, aynı değerlendirici birden fazla sıfatla aynı aday öğretmenin performansını değerlendiremez.</a:t>
            </a:r>
          </a:p>
          <a:p>
            <a:pPr indent="540385" algn="just">
              <a:spcAft>
                <a:spcPts val="0"/>
              </a:spcAft>
            </a:pPr>
            <a:r>
              <a:rPr lang="tr-TR" dirty="0" smtClean="0">
                <a:solidFill>
                  <a:srgbClr val="000000"/>
                </a:solidFill>
                <a:latin typeface="Times New Roman" panose="02020603050405020304" pitchFamily="18" charset="0"/>
                <a:cs typeface="Times New Roman" panose="02020603050405020304" pitchFamily="18" charset="0"/>
              </a:rPr>
              <a:t>(2) İlk değerlendirme aday öğretmenin görev yaptığı eğitim kurumunda eğitim kurumu müdürü ve danışman öğretmen tarafından bireysel olarak ayrı ayrı yapılır. İkinci değerlendirme aynı şekilde, üçüncü değerlendirme ise maarif müfettişi, eğitim kurumu müdürü ve danışman öğretmen tarafından ayrı formların bireysel olarak doldurulması suretiyle bir arada yapılır.</a:t>
            </a:r>
          </a:p>
          <a:p>
            <a:pPr indent="540385" algn="just">
              <a:spcAft>
                <a:spcPts val="0"/>
              </a:spcAft>
            </a:pPr>
            <a:r>
              <a:rPr lang="tr-TR" dirty="0" smtClean="0">
                <a:solidFill>
                  <a:srgbClr val="000000"/>
                </a:solidFill>
                <a:latin typeface="Times New Roman" panose="02020603050405020304" pitchFamily="18" charset="0"/>
                <a:cs typeface="Times New Roman" panose="02020603050405020304" pitchFamily="18" charset="0"/>
              </a:rPr>
              <a:t>(3)Performans değerlendirilmesi, bir dönemde en az altmış iş günü fiilen öğretmenlik görevi yapan aday öğretmenler hakkında uygulanır. 657 sayılı Kanun ve diğer kanunlar uyarınca aylıksız izin almak suretiyle geçirilen süreler, her türlü kanuni izin ve sağlık raporları ile fiilen öğretmenlik görevi dışındaki geçici görevlendirmelerde geçen süreler bir dönemde altmış iş günü fiilen öğretmenlik görevi yapma süresinden sayılmaz.</a:t>
            </a:r>
          </a:p>
          <a:p>
            <a:pPr indent="540385" algn="just">
              <a:spcAft>
                <a:spcPts val="0"/>
              </a:spcAft>
            </a:pPr>
            <a:r>
              <a:rPr lang="tr-TR" dirty="0" smtClean="0">
                <a:solidFill>
                  <a:schemeClr val="bg1"/>
                </a:solidFill>
                <a:latin typeface="Times New Roman" panose="02020603050405020304" pitchFamily="18" charset="0"/>
                <a:cs typeface="Times New Roman" panose="02020603050405020304" pitchFamily="18" charset="0"/>
              </a:rPr>
              <a:t>(4) Aday Öğretmenlerin Yetiştirme Programı kapsamındaki faaliyetlerin tümüne aday öğretmenlerin katılımı zorunludur.</a:t>
            </a:r>
            <a:endParaRPr lang="tr-TR" b="0" i="0" dirty="0">
              <a:solidFill>
                <a:schemeClr val="bg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61955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357052"/>
            <a:ext cx="11020927" cy="1169551"/>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a:p>
            <a:pPr algn="ctr"/>
            <a:r>
              <a:rPr lang="tr-TR" sz="3500" b="1" dirty="0" smtClean="0">
                <a:ln w="9525">
                  <a:solidFill>
                    <a:schemeClr val="bg1"/>
                  </a:solidFill>
                  <a:prstDash val="solid"/>
                </a:ln>
                <a:effectLst>
                  <a:outerShdw blurRad="12700" dist="38100" dir="2700000" algn="tl" rotWithShape="0">
                    <a:schemeClr val="bg1">
                      <a:lumMod val="50000"/>
                    </a:schemeClr>
                  </a:outerShdw>
                </a:effectLst>
              </a:rPr>
              <a:t>Sıkça Sorulan Sorular</a:t>
            </a:r>
            <a:endPar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8" name="Resim 7"/>
          <p:cNvPicPr/>
          <p:nvPr/>
        </p:nvPicPr>
        <p:blipFill>
          <a:blip r:embed="rId4">
            <a:extLst>
              <a:ext uri="{28A0092B-C50C-407E-A947-70E740481C1C}">
                <a14:useLocalDpi xmlns:a14="http://schemas.microsoft.com/office/drawing/2010/main" val="0"/>
              </a:ext>
            </a:extLst>
          </a:blip>
          <a:srcRect/>
          <a:stretch>
            <a:fillRect/>
          </a:stretch>
        </p:blipFill>
        <p:spPr bwMode="auto">
          <a:xfrm>
            <a:off x="293965" y="1663952"/>
            <a:ext cx="5702573" cy="2985050"/>
          </a:xfrm>
          <a:prstGeom prst="rect">
            <a:avLst/>
          </a:prstGeom>
          <a:noFill/>
          <a:ln>
            <a:noFill/>
          </a:ln>
        </p:spPr>
      </p:pic>
      <p:pic>
        <p:nvPicPr>
          <p:cNvPr id="9" name="Resim 8"/>
          <p:cNvPicPr/>
          <p:nvPr/>
        </p:nvPicPr>
        <p:blipFill>
          <a:blip r:embed="rId5">
            <a:extLst>
              <a:ext uri="{28A0092B-C50C-407E-A947-70E740481C1C}">
                <a14:useLocalDpi xmlns:a14="http://schemas.microsoft.com/office/drawing/2010/main" val="0"/>
              </a:ext>
            </a:extLst>
          </a:blip>
          <a:srcRect/>
          <a:stretch>
            <a:fillRect/>
          </a:stretch>
        </p:blipFill>
        <p:spPr bwMode="auto">
          <a:xfrm>
            <a:off x="6198669" y="2749215"/>
            <a:ext cx="5342019" cy="3247323"/>
          </a:xfrm>
          <a:prstGeom prst="rect">
            <a:avLst/>
          </a:prstGeom>
          <a:noFill/>
          <a:ln>
            <a:noFill/>
          </a:ln>
        </p:spPr>
      </p:pic>
    </p:spTree>
    <p:extLst>
      <p:ext uri="{BB962C8B-B14F-4D97-AF65-F5344CB8AC3E}">
        <p14:creationId xmlns:p14="http://schemas.microsoft.com/office/powerpoint/2010/main" val="36255786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114587"/>
            <a:ext cx="11020927" cy="1169551"/>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a:p>
            <a:pPr algn="ctr"/>
            <a:r>
              <a:rPr lang="tr-TR" sz="3500" b="1" dirty="0" smtClean="0">
                <a:ln w="9525">
                  <a:solidFill>
                    <a:schemeClr val="bg1"/>
                  </a:solidFill>
                  <a:prstDash val="solid"/>
                </a:ln>
                <a:effectLst>
                  <a:outerShdw blurRad="12700" dist="38100" dir="2700000" algn="tl" rotWithShape="0">
                    <a:schemeClr val="bg1">
                      <a:lumMod val="50000"/>
                    </a:schemeClr>
                  </a:outerShdw>
                </a:effectLst>
              </a:rPr>
              <a:t>Sıkça Sorulan Sorular</a:t>
            </a:r>
            <a:endPar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 name="Resim 9"/>
          <p:cNvPicPr/>
          <p:nvPr/>
        </p:nvPicPr>
        <p:blipFill>
          <a:blip r:embed="rId4">
            <a:extLst>
              <a:ext uri="{28A0092B-C50C-407E-A947-70E740481C1C}">
                <a14:useLocalDpi xmlns:a14="http://schemas.microsoft.com/office/drawing/2010/main" val="0"/>
              </a:ext>
            </a:extLst>
          </a:blip>
          <a:srcRect/>
          <a:stretch>
            <a:fillRect/>
          </a:stretch>
        </p:blipFill>
        <p:spPr bwMode="auto">
          <a:xfrm>
            <a:off x="114149" y="1039748"/>
            <a:ext cx="6074895" cy="3233871"/>
          </a:xfrm>
          <a:prstGeom prst="rect">
            <a:avLst/>
          </a:prstGeom>
          <a:noFill/>
          <a:ln>
            <a:noFill/>
          </a:ln>
        </p:spPr>
      </p:pic>
      <p:pic>
        <p:nvPicPr>
          <p:cNvPr id="11" name="Resim 10"/>
          <p:cNvPicPr/>
          <p:nvPr/>
        </p:nvPicPr>
        <p:blipFill>
          <a:blip r:embed="rId5">
            <a:extLst>
              <a:ext uri="{28A0092B-C50C-407E-A947-70E740481C1C}">
                <a14:useLocalDpi xmlns:a14="http://schemas.microsoft.com/office/drawing/2010/main" val="0"/>
              </a:ext>
            </a:extLst>
          </a:blip>
          <a:srcRect/>
          <a:stretch>
            <a:fillRect/>
          </a:stretch>
        </p:blipFill>
        <p:spPr bwMode="auto">
          <a:xfrm>
            <a:off x="336700" y="4273619"/>
            <a:ext cx="5245953" cy="2507381"/>
          </a:xfrm>
          <a:prstGeom prst="rect">
            <a:avLst/>
          </a:prstGeom>
          <a:noFill/>
          <a:ln>
            <a:noFill/>
          </a:ln>
        </p:spPr>
      </p:pic>
      <p:pic>
        <p:nvPicPr>
          <p:cNvPr id="12" name="Resim 11"/>
          <p:cNvPicPr/>
          <p:nvPr/>
        </p:nvPicPr>
        <p:blipFill>
          <a:blip r:embed="rId6">
            <a:extLst>
              <a:ext uri="{28A0092B-C50C-407E-A947-70E740481C1C}">
                <a14:useLocalDpi xmlns:a14="http://schemas.microsoft.com/office/drawing/2010/main" val="0"/>
              </a:ext>
            </a:extLst>
          </a:blip>
          <a:srcRect/>
          <a:stretch>
            <a:fillRect/>
          </a:stretch>
        </p:blipFill>
        <p:spPr bwMode="auto">
          <a:xfrm>
            <a:off x="6978315" y="2820202"/>
            <a:ext cx="4976261" cy="3833777"/>
          </a:xfrm>
          <a:prstGeom prst="rect">
            <a:avLst/>
          </a:prstGeom>
          <a:noFill/>
          <a:ln>
            <a:noFill/>
          </a:ln>
        </p:spPr>
      </p:pic>
    </p:spTree>
    <p:extLst>
      <p:ext uri="{BB962C8B-B14F-4D97-AF65-F5344CB8AC3E}">
        <p14:creationId xmlns:p14="http://schemas.microsoft.com/office/powerpoint/2010/main" val="29985355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114587"/>
            <a:ext cx="11020927" cy="1169551"/>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a:p>
            <a:pPr algn="ctr"/>
            <a:r>
              <a:rPr lang="tr-TR" sz="3500" b="1" dirty="0" smtClean="0">
                <a:ln w="9525">
                  <a:solidFill>
                    <a:schemeClr val="bg1"/>
                  </a:solidFill>
                  <a:prstDash val="solid"/>
                </a:ln>
                <a:effectLst>
                  <a:outerShdw blurRad="12700" dist="38100" dir="2700000" algn="tl" rotWithShape="0">
                    <a:schemeClr val="bg1">
                      <a:lumMod val="50000"/>
                    </a:schemeClr>
                  </a:outerShdw>
                </a:effectLst>
              </a:rPr>
              <a:t>Sıkça Sorulan Sorular</a:t>
            </a:r>
            <a:endPar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pic>
        <p:nvPicPr>
          <p:cNvPr id="2052" name="Resim 23"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Resim 2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Resim 25"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Resim 26"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182938"/>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13" name="Resim 12"/>
          <p:cNvPicPr/>
          <p:nvPr/>
        </p:nvPicPr>
        <p:blipFill>
          <a:blip r:embed="rId4">
            <a:extLst>
              <a:ext uri="{28A0092B-C50C-407E-A947-70E740481C1C}">
                <a14:useLocalDpi xmlns:a14="http://schemas.microsoft.com/office/drawing/2010/main" val="0"/>
              </a:ext>
            </a:extLst>
          </a:blip>
          <a:srcRect/>
          <a:stretch>
            <a:fillRect/>
          </a:stretch>
        </p:blipFill>
        <p:spPr bwMode="auto">
          <a:xfrm>
            <a:off x="6381544" y="2770069"/>
            <a:ext cx="5472580" cy="3931119"/>
          </a:xfrm>
          <a:prstGeom prst="rect">
            <a:avLst/>
          </a:prstGeom>
          <a:noFill/>
          <a:ln>
            <a:noFill/>
          </a:ln>
        </p:spPr>
      </p:pic>
      <p:pic>
        <p:nvPicPr>
          <p:cNvPr id="14" name="Resim 13"/>
          <p:cNvPicPr/>
          <p:nvPr/>
        </p:nvPicPr>
        <p:blipFill>
          <a:blip r:embed="rId5">
            <a:extLst>
              <a:ext uri="{28A0092B-C50C-407E-A947-70E740481C1C}">
                <a14:useLocalDpi xmlns:a14="http://schemas.microsoft.com/office/drawing/2010/main" val="0"/>
              </a:ext>
            </a:extLst>
          </a:blip>
          <a:srcRect/>
          <a:stretch>
            <a:fillRect/>
          </a:stretch>
        </p:blipFill>
        <p:spPr bwMode="auto">
          <a:xfrm>
            <a:off x="519761" y="1327132"/>
            <a:ext cx="5630781" cy="3408497"/>
          </a:xfrm>
          <a:prstGeom prst="rect">
            <a:avLst/>
          </a:prstGeom>
          <a:noFill/>
          <a:ln>
            <a:noFill/>
          </a:ln>
        </p:spPr>
      </p:pic>
    </p:spTree>
    <p:extLst>
      <p:ext uri="{BB962C8B-B14F-4D97-AF65-F5344CB8AC3E}">
        <p14:creationId xmlns:p14="http://schemas.microsoft.com/office/powerpoint/2010/main" val="418104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81321" y="1648665"/>
            <a:ext cx="7202613" cy="4324261"/>
          </a:xfrm>
          <a:prstGeom prst="rect">
            <a:avLst/>
          </a:prstGeom>
          <a:noFill/>
        </p:spPr>
        <p:txBody>
          <a:bodyPr wrap="none" lIns="91440" tIns="45720" rIns="91440" bIns="45720">
            <a:spAutoFit/>
          </a:bodyPr>
          <a:lstStyle/>
          <a:p>
            <a:pPr algn="ctr"/>
            <a:r>
              <a:rPr lang="tr-TR" sz="7000" b="1" dirty="0" smtClean="0">
                <a:ln w="9525">
                  <a:solidFill>
                    <a:schemeClr val="bg1"/>
                  </a:solidFill>
                  <a:prstDash val="solid"/>
                </a:ln>
                <a:effectLst>
                  <a:outerShdw blurRad="12700" dist="38100" dir="2700000" algn="tl" rotWithShape="0">
                    <a:schemeClr val="bg1">
                      <a:lumMod val="50000"/>
                    </a:schemeClr>
                  </a:outerShdw>
                </a:effectLst>
              </a:rPr>
              <a:t>TEŞEKKÜR EDERİZ</a:t>
            </a:r>
          </a:p>
          <a:p>
            <a:pPr algn="ctr"/>
            <a:endParaRPr lang="tr-TR" sz="20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r>
              <a:rPr lang="tr-TR" sz="7000" b="1" dirty="0" smtClean="0">
                <a:ln w="9525">
                  <a:solidFill>
                    <a:schemeClr val="bg1"/>
                  </a:solidFill>
                  <a:prstDash val="solid"/>
                </a:ln>
                <a:effectLst>
                  <a:outerShdw blurRad="12700" dist="38100" dir="2700000" algn="tl" rotWithShape="0">
                    <a:schemeClr val="bg1">
                      <a:lumMod val="50000"/>
                    </a:schemeClr>
                  </a:outerShdw>
                </a:effectLst>
              </a:rPr>
              <a:t>YILMAZ TUĞRA</a:t>
            </a:r>
          </a:p>
          <a:p>
            <a:pPr algn="ctr"/>
            <a:endParaRPr lang="tr-TR" sz="2000" b="1" dirty="0">
              <a:ln w="9525">
                <a:solidFill>
                  <a:schemeClr val="bg1"/>
                </a:solidFill>
                <a:prstDash val="solid"/>
              </a:ln>
              <a:effectLst>
                <a:outerShdw blurRad="12700" dist="38100" dir="2700000" algn="tl" rotWithShape="0">
                  <a:schemeClr val="bg1">
                    <a:lumMod val="50000"/>
                  </a:schemeClr>
                </a:outerShdw>
              </a:effectLst>
            </a:endParaRPr>
          </a:p>
          <a:p>
            <a:pPr algn="ctr"/>
            <a:r>
              <a:rPr lang="tr-TR" sz="7000" b="1" dirty="0" smtClean="0">
                <a:ln w="9525">
                  <a:solidFill>
                    <a:schemeClr val="bg1"/>
                  </a:solidFill>
                  <a:prstDash val="solid"/>
                </a:ln>
                <a:effectLst>
                  <a:outerShdw blurRad="12700" dist="38100" dir="2700000" algn="tl" rotWithShape="0">
                    <a:schemeClr val="bg1">
                      <a:lumMod val="50000"/>
                    </a:schemeClr>
                  </a:outerShdw>
                </a:effectLst>
              </a:rPr>
              <a:t>ŞUBE MÜDÜRÜ</a:t>
            </a:r>
          </a:p>
          <a:p>
            <a:pPr algn="ctr"/>
            <a:endParaRPr lang="tr-TR" sz="25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49989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176012"/>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sp>
        <p:nvSpPr>
          <p:cNvPr id="3" name="Dikdörtgen 2"/>
          <p:cNvSpPr/>
          <p:nvPr/>
        </p:nvSpPr>
        <p:spPr>
          <a:xfrm>
            <a:off x="771625" y="886844"/>
            <a:ext cx="10828421" cy="1477328"/>
          </a:xfrm>
          <a:prstGeom prst="rect">
            <a:avLst/>
          </a:prstGeom>
        </p:spPr>
        <p:txBody>
          <a:bodyPr wrap="square">
            <a:spAutoFit/>
          </a:bodyPr>
          <a:lstStyle/>
          <a:p>
            <a:r>
              <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ADAY ÖĞRETMEN YETİŞTİRME SÜRECİ</a:t>
            </a:r>
          </a:p>
          <a:p>
            <a:r>
              <a:rPr lang="tr-TR" sz="12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p>
          <a:p>
            <a:r>
              <a:rPr lang="tr-TR" sz="2600" b="1"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6-Performans değerlendirmeleri yapılır</a:t>
            </a:r>
            <a:endParaRPr lang="tr-TR" sz="2600" b="1" dirty="0" smtClean="0">
              <a:solidFill>
                <a:schemeClr val="bg1"/>
              </a:solidFill>
              <a:latin typeface="Times New Roman" panose="02020603050405020304" pitchFamily="18" charset="0"/>
              <a:cs typeface="Times New Roman" panose="02020603050405020304" pitchFamily="18" charset="0"/>
            </a:endParaRPr>
          </a:p>
          <a:p>
            <a:endPar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Dikdörtgen 1"/>
          <p:cNvSpPr/>
          <p:nvPr/>
        </p:nvSpPr>
        <p:spPr>
          <a:xfrm>
            <a:off x="179672" y="2219804"/>
            <a:ext cx="12012328" cy="4401205"/>
          </a:xfrm>
          <a:prstGeom prst="rect">
            <a:avLst/>
          </a:prstGeom>
        </p:spPr>
        <p:txBody>
          <a:bodyPr wrap="square">
            <a:spAutoFit/>
          </a:bodyPr>
          <a:lstStyle/>
          <a:p>
            <a:pPr indent="540385" algn="just">
              <a:spcAft>
                <a:spcPts val="0"/>
              </a:spcAft>
            </a:pPr>
            <a:r>
              <a:rPr lang="tr-TR" sz="2000" b="1" dirty="0" smtClean="0">
                <a:solidFill>
                  <a:schemeClr val="bg1"/>
                </a:solidFill>
                <a:latin typeface="Times New Roman" panose="02020603050405020304" pitchFamily="18" charset="0"/>
                <a:cs typeface="Times New Roman" panose="02020603050405020304" pitchFamily="18" charset="0"/>
              </a:rPr>
              <a:t>Performans değerlendirmesi</a:t>
            </a:r>
            <a:endParaRPr lang="tr-TR" sz="2000" dirty="0" smtClean="0">
              <a:solidFill>
                <a:schemeClr val="bg1"/>
              </a:solidFill>
              <a:latin typeface="Times New Roman" panose="02020603050405020304" pitchFamily="18" charset="0"/>
              <a:cs typeface="Times New Roman" panose="02020603050405020304" pitchFamily="18" charset="0"/>
            </a:endParaRPr>
          </a:p>
          <a:p>
            <a:pPr indent="540385" algn="just">
              <a:spcAft>
                <a:spcPts val="0"/>
              </a:spcAft>
            </a:pPr>
            <a:r>
              <a:rPr lang="tr-TR" sz="2000" b="1" dirty="0" smtClean="0">
                <a:solidFill>
                  <a:schemeClr val="bg1"/>
                </a:solidFill>
                <a:latin typeface="Times New Roman" panose="02020603050405020304" pitchFamily="18" charset="0"/>
                <a:cs typeface="Times New Roman" panose="02020603050405020304" pitchFamily="18" charset="0"/>
              </a:rPr>
              <a:t>MADDE 16 –</a:t>
            </a:r>
            <a:r>
              <a:rPr lang="tr-TR" sz="2000" dirty="0" smtClean="0">
                <a:solidFill>
                  <a:schemeClr val="bg1"/>
                </a:solidFill>
                <a:latin typeface="Times New Roman" panose="02020603050405020304" pitchFamily="18" charset="0"/>
                <a:cs typeface="Times New Roman" panose="02020603050405020304" pitchFamily="18" charset="0"/>
              </a:rPr>
              <a:t> </a:t>
            </a:r>
            <a:r>
              <a:rPr lang="tr-TR" sz="2000" dirty="0">
                <a:solidFill>
                  <a:schemeClr val="bg1"/>
                </a:solidFill>
                <a:latin typeface="Times New Roman" panose="02020603050405020304" pitchFamily="18" charset="0"/>
                <a:cs typeface="Times New Roman" panose="02020603050405020304" pitchFamily="18" charset="0"/>
              </a:rPr>
              <a:t> (5</a:t>
            </a:r>
            <a:r>
              <a:rPr lang="tr-TR" sz="2000" dirty="0" smtClean="0">
                <a:solidFill>
                  <a:schemeClr val="bg1"/>
                </a:solidFill>
                <a:latin typeface="Times New Roman" panose="02020603050405020304" pitchFamily="18" charset="0"/>
                <a:cs typeface="Times New Roman" panose="02020603050405020304" pitchFamily="18" charset="0"/>
              </a:rPr>
              <a:t>) Üçüncü </a:t>
            </a:r>
            <a:r>
              <a:rPr lang="tr-TR" sz="2000" dirty="0">
                <a:solidFill>
                  <a:schemeClr val="bg1"/>
                </a:solidFill>
                <a:latin typeface="Times New Roman" panose="02020603050405020304" pitchFamily="18" charset="0"/>
                <a:cs typeface="Times New Roman" panose="02020603050405020304" pitchFamily="18" charset="0"/>
              </a:rPr>
              <a:t>ve dördüncü fıkralarda belirtilen nedenlerle performans değerlendirmesi yapılamayan aday öğretmenlerin değerlendirmeleri takip eden dönemde veya dönemlerde yapılır</a:t>
            </a:r>
            <a:r>
              <a:rPr lang="tr-TR" sz="2000" dirty="0" smtClean="0">
                <a:solidFill>
                  <a:schemeClr val="bg1"/>
                </a:solidFill>
                <a:latin typeface="Times New Roman" panose="02020603050405020304" pitchFamily="18" charset="0"/>
                <a:cs typeface="Times New Roman" panose="02020603050405020304" pitchFamily="18" charset="0"/>
              </a:rPr>
              <a:t>.”</a:t>
            </a:r>
          </a:p>
          <a:p>
            <a:pPr indent="540385" algn="just">
              <a:spcAft>
                <a:spcPts val="0"/>
              </a:spcAft>
            </a:pPr>
            <a:r>
              <a:rPr lang="tr-TR" sz="2000" dirty="0">
                <a:solidFill>
                  <a:schemeClr val="bg1"/>
                </a:solidFill>
                <a:latin typeface="Times New Roman" panose="02020603050405020304" pitchFamily="18" charset="0"/>
                <a:cs typeface="Times New Roman" panose="02020603050405020304" pitchFamily="18" charset="0"/>
              </a:rPr>
              <a:t>(10) Birinci, ikinci ve üçüncü değerlendirme puanları; her bir değerlendirme için değerlendiricilerin vermiş olduğu puanların aritmetik ortalaması alınarak ayrı ayrı belirlenir. Nihai performans değerlendirme puanının belirlenmesinde; birinci değerlendirme sonucunun </a:t>
            </a:r>
            <a:r>
              <a:rPr lang="tr-TR" sz="2000" dirty="0">
                <a:solidFill>
                  <a:srgbClr val="FF0000"/>
                </a:solidFill>
                <a:latin typeface="Times New Roman" panose="02020603050405020304" pitchFamily="18" charset="0"/>
                <a:cs typeface="Times New Roman" panose="02020603050405020304" pitchFamily="18" charset="0"/>
              </a:rPr>
              <a:t>yüzde onu, </a:t>
            </a:r>
            <a:r>
              <a:rPr lang="tr-TR" sz="2000" dirty="0">
                <a:solidFill>
                  <a:schemeClr val="bg1"/>
                </a:solidFill>
                <a:latin typeface="Times New Roman" panose="02020603050405020304" pitchFamily="18" charset="0"/>
                <a:cs typeface="Times New Roman" panose="02020603050405020304" pitchFamily="18" charset="0"/>
              </a:rPr>
              <a:t>ikinci değerlendirme sonucunun </a:t>
            </a:r>
            <a:r>
              <a:rPr lang="tr-TR" sz="2000" dirty="0">
                <a:solidFill>
                  <a:srgbClr val="FF0000"/>
                </a:solidFill>
                <a:latin typeface="Times New Roman" panose="02020603050405020304" pitchFamily="18" charset="0"/>
                <a:cs typeface="Times New Roman" panose="02020603050405020304" pitchFamily="18" charset="0"/>
              </a:rPr>
              <a:t>yüzde otuzu</a:t>
            </a:r>
            <a:r>
              <a:rPr lang="tr-TR" sz="2000" dirty="0">
                <a:solidFill>
                  <a:schemeClr val="bg1"/>
                </a:solidFill>
                <a:latin typeface="Times New Roman" panose="02020603050405020304" pitchFamily="18" charset="0"/>
                <a:cs typeface="Times New Roman" panose="02020603050405020304" pitchFamily="18" charset="0"/>
              </a:rPr>
              <a:t>, üçüncü değerlendirme sonucunun ise </a:t>
            </a:r>
            <a:r>
              <a:rPr lang="tr-TR" sz="2000" dirty="0">
                <a:solidFill>
                  <a:srgbClr val="FF0000"/>
                </a:solidFill>
                <a:latin typeface="Times New Roman" panose="02020603050405020304" pitchFamily="18" charset="0"/>
                <a:cs typeface="Times New Roman" panose="02020603050405020304" pitchFamily="18" charset="0"/>
              </a:rPr>
              <a:t>yüzde altmışı </a:t>
            </a:r>
            <a:r>
              <a:rPr lang="tr-TR" sz="2000" dirty="0">
                <a:solidFill>
                  <a:schemeClr val="bg1"/>
                </a:solidFill>
                <a:latin typeface="Times New Roman" panose="02020603050405020304" pitchFamily="18" charset="0"/>
                <a:cs typeface="Times New Roman" panose="02020603050405020304" pitchFamily="18" charset="0"/>
              </a:rPr>
              <a:t>dikkate alınır. Buçuklu puanlar bir üst tam puana tamamlanır. Nihai performans değerlendirme puanı </a:t>
            </a:r>
            <a:r>
              <a:rPr lang="tr-TR" sz="2000" dirty="0">
                <a:solidFill>
                  <a:srgbClr val="FF0000"/>
                </a:solidFill>
                <a:latin typeface="Times New Roman" panose="02020603050405020304" pitchFamily="18" charset="0"/>
                <a:cs typeface="Times New Roman" panose="02020603050405020304" pitchFamily="18" charset="0"/>
              </a:rPr>
              <a:t>yüz üzerinden en az elli </a:t>
            </a:r>
            <a:r>
              <a:rPr lang="tr-TR" sz="2000" dirty="0">
                <a:solidFill>
                  <a:schemeClr val="bg1"/>
                </a:solidFill>
                <a:latin typeface="Times New Roman" panose="02020603050405020304" pitchFamily="18" charset="0"/>
                <a:cs typeface="Times New Roman" panose="02020603050405020304" pitchFamily="18" charset="0"/>
              </a:rPr>
              <a:t>ve üzerinde olan aday öğretmenler performans değerlendirmesinde başarılı sayılır ve sınava girmeye hak kazanır</a:t>
            </a:r>
            <a:r>
              <a:rPr lang="tr-TR" sz="2000" dirty="0" smtClean="0">
                <a:solidFill>
                  <a:schemeClr val="bg1"/>
                </a:solidFill>
                <a:latin typeface="Times New Roman" panose="02020603050405020304" pitchFamily="18" charset="0"/>
                <a:cs typeface="Times New Roman" panose="02020603050405020304" pitchFamily="18" charset="0"/>
              </a:rPr>
              <a:t>.</a:t>
            </a:r>
          </a:p>
          <a:p>
            <a:pPr indent="540385" algn="just">
              <a:spcAft>
                <a:spcPts val="0"/>
              </a:spcAft>
            </a:pPr>
            <a:r>
              <a:rPr lang="tr-TR" sz="2000" dirty="0">
                <a:solidFill>
                  <a:schemeClr val="bg1"/>
                </a:solidFill>
                <a:latin typeface="Times New Roman" panose="02020603050405020304" pitchFamily="18" charset="0"/>
                <a:cs typeface="Times New Roman" panose="02020603050405020304" pitchFamily="18" charset="0"/>
              </a:rPr>
              <a:t>(11) Performans değerlendirmesinde başarılı olamayan aday öğretmenler, aday öğretmen unvanını kaybeder ve memuriyetle ilişikleri kesilir. Ancak bunlardan aday öğretmenliğe başlamadan önce ilgili mevzuatına göre devlet memurluğunda adaylıkları kaldırılarak asıl memurluğa atanmış olanlar, Bakanlıkta kazanılmış hak aylık derecelerine uygun memur kadrolarına atanır. Başarısız olan aday öğretmenlerin başarısızlığa neden olan durumları değerlendiriciler tarafından belgelendirilir.</a:t>
            </a:r>
            <a:endParaRPr lang="tr-TR" sz="2000" b="0" i="0" dirty="0">
              <a:solidFill>
                <a:schemeClr val="bg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6677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176012"/>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sp>
        <p:nvSpPr>
          <p:cNvPr id="3" name="Dikdörtgen 2"/>
          <p:cNvSpPr/>
          <p:nvPr/>
        </p:nvSpPr>
        <p:spPr>
          <a:xfrm>
            <a:off x="771625" y="886844"/>
            <a:ext cx="10828421" cy="1477328"/>
          </a:xfrm>
          <a:prstGeom prst="rect">
            <a:avLst/>
          </a:prstGeom>
        </p:spPr>
        <p:txBody>
          <a:bodyPr wrap="square">
            <a:spAutoFit/>
          </a:bodyPr>
          <a:lstStyle/>
          <a:p>
            <a:r>
              <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ADAY ÖĞRETMEN YETİŞTİRME SÜRECİ</a:t>
            </a:r>
          </a:p>
          <a:p>
            <a:r>
              <a:rPr lang="tr-TR" sz="12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p>
          <a:p>
            <a:r>
              <a:rPr lang="tr-TR" sz="2600" b="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7-AKS </a:t>
            </a:r>
            <a:endParaRPr lang="tr-TR" sz="2600" b="1" dirty="0" smtClean="0">
              <a:solidFill>
                <a:schemeClr val="bg1"/>
              </a:solidFill>
              <a:latin typeface="Times New Roman" panose="02020603050405020304" pitchFamily="18" charset="0"/>
              <a:cs typeface="Times New Roman" panose="02020603050405020304" pitchFamily="18" charset="0"/>
            </a:endParaRPr>
          </a:p>
          <a:p>
            <a:endPar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Dikdörtgen 1"/>
          <p:cNvSpPr/>
          <p:nvPr/>
        </p:nvSpPr>
        <p:spPr>
          <a:xfrm>
            <a:off x="654518" y="2219804"/>
            <a:ext cx="11146055" cy="3139321"/>
          </a:xfrm>
          <a:prstGeom prst="rect">
            <a:avLst/>
          </a:prstGeom>
        </p:spPr>
        <p:txBody>
          <a:bodyPr wrap="square">
            <a:spAutoFit/>
          </a:bodyPr>
          <a:lstStyle/>
          <a:p>
            <a:r>
              <a:rPr lang="tr-TR" sz="2200" b="1" dirty="0">
                <a:solidFill>
                  <a:schemeClr val="bg1"/>
                </a:solidFill>
                <a:latin typeface="Times New Roman" panose="02020603050405020304" pitchFamily="18" charset="0"/>
                <a:cs typeface="Times New Roman" panose="02020603050405020304" pitchFamily="18" charset="0"/>
              </a:rPr>
              <a:t>Sınava ilişkin usul ve esaslar</a:t>
            </a:r>
            <a:endParaRPr lang="tr-TR" sz="2200" dirty="0">
              <a:solidFill>
                <a:schemeClr val="bg1"/>
              </a:solidFill>
              <a:latin typeface="Times New Roman" panose="02020603050405020304" pitchFamily="18" charset="0"/>
              <a:cs typeface="Times New Roman" panose="02020603050405020304" pitchFamily="18" charset="0"/>
            </a:endParaRPr>
          </a:p>
          <a:p>
            <a:r>
              <a:rPr lang="tr-TR" sz="2200" b="1" dirty="0">
                <a:solidFill>
                  <a:schemeClr val="bg1"/>
                </a:solidFill>
                <a:latin typeface="Times New Roman" panose="02020603050405020304" pitchFamily="18" charset="0"/>
                <a:cs typeface="Times New Roman" panose="02020603050405020304" pitchFamily="18" charset="0"/>
              </a:rPr>
              <a:t>MADDE 19 –</a:t>
            </a:r>
            <a:r>
              <a:rPr lang="tr-TR" sz="2200" dirty="0">
                <a:solidFill>
                  <a:schemeClr val="bg1"/>
                </a:solidFill>
                <a:latin typeface="Times New Roman" panose="02020603050405020304" pitchFamily="18" charset="0"/>
                <a:cs typeface="Times New Roman" panose="02020603050405020304" pitchFamily="18" charset="0"/>
              </a:rPr>
              <a:t> (1) Sınav, göreve başlama tarihine göre en az bir yıl fiilen çalışan ve performans değerlendirmesinde başarılı olan aday öğretmenlere, Bakanlıkça belirlenecek merkezlerde ve tarihlerde yapılır. 657 sayılı Kanun ve diğer kanunlar uyarınca aylıksız izin almak suretiyle geçirilen süreler, en az bir yıllık fiili çalışma süresinden sayılmaz.</a:t>
            </a:r>
          </a:p>
          <a:p>
            <a:r>
              <a:rPr lang="tr-TR" sz="2200" dirty="0">
                <a:solidFill>
                  <a:schemeClr val="bg1"/>
                </a:solidFill>
                <a:latin typeface="Times New Roman" panose="02020603050405020304" pitchFamily="18" charset="0"/>
                <a:cs typeface="Times New Roman" panose="02020603050405020304" pitchFamily="18" charset="0"/>
              </a:rPr>
              <a:t>(2) Sınavın, yazılı ve sözlü olarak yapılması halinde önce yazılı sınav, bu sınav sonuçlarının açıklanmasını beklemeden de sözlü sınav yapılır.</a:t>
            </a:r>
          </a:p>
          <a:p>
            <a:r>
              <a:rPr lang="tr-TR" sz="2200" dirty="0">
                <a:solidFill>
                  <a:schemeClr val="bg1"/>
                </a:solidFill>
                <a:latin typeface="Times New Roman" panose="02020603050405020304" pitchFamily="18" charset="0"/>
                <a:cs typeface="Times New Roman" panose="02020603050405020304" pitchFamily="18" charset="0"/>
              </a:rPr>
              <a:t> (3) Sınava girmeye hak kazandığı halde kabul edilebilir belge ile ispatı mümkün mazeretleri nedeniyle sınava katılamayanlar, göreve başlamalarından sonraki ilk sınava alınır.</a:t>
            </a:r>
          </a:p>
        </p:txBody>
      </p:sp>
    </p:spTree>
    <p:extLst>
      <p:ext uri="{BB962C8B-B14F-4D97-AF65-F5344CB8AC3E}">
        <p14:creationId xmlns:p14="http://schemas.microsoft.com/office/powerpoint/2010/main" val="2127977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89820" y="388483"/>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sp>
        <p:nvSpPr>
          <p:cNvPr id="3" name="Dikdörtgen 2"/>
          <p:cNvSpPr/>
          <p:nvPr/>
        </p:nvSpPr>
        <p:spPr>
          <a:xfrm>
            <a:off x="810126" y="1214103"/>
            <a:ext cx="10828421" cy="1477328"/>
          </a:xfrm>
          <a:prstGeom prst="rect">
            <a:avLst/>
          </a:prstGeom>
        </p:spPr>
        <p:txBody>
          <a:bodyPr wrap="square">
            <a:spAutoFit/>
          </a:bodyPr>
          <a:lstStyle/>
          <a:p>
            <a:r>
              <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ADAY ÖĞRETMEN YETİŞTİRME SÜRECİ</a:t>
            </a:r>
          </a:p>
          <a:p>
            <a:r>
              <a:rPr lang="tr-TR" sz="12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p>
          <a:p>
            <a:r>
              <a:rPr lang="tr-TR" sz="2600" b="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7-AKS </a:t>
            </a:r>
            <a:endParaRPr lang="tr-TR" sz="2600" b="1" dirty="0" smtClean="0">
              <a:solidFill>
                <a:schemeClr val="bg1"/>
              </a:solidFill>
              <a:latin typeface="Times New Roman" panose="02020603050405020304" pitchFamily="18" charset="0"/>
              <a:cs typeface="Times New Roman" panose="02020603050405020304" pitchFamily="18" charset="0"/>
            </a:endParaRPr>
          </a:p>
          <a:p>
            <a:endPar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Dikdörtgen 1"/>
          <p:cNvSpPr/>
          <p:nvPr/>
        </p:nvSpPr>
        <p:spPr>
          <a:xfrm>
            <a:off x="649703" y="2547062"/>
            <a:ext cx="10761044" cy="2677656"/>
          </a:xfrm>
          <a:prstGeom prst="rect">
            <a:avLst/>
          </a:prstGeom>
        </p:spPr>
        <p:txBody>
          <a:bodyPr wrap="square">
            <a:spAutoFit/>
          </a:bodyPr>
          <a:lstStyle/>
          <a:p>
            <a:r>
              <a:rPr lang="tr-TR" sz="2400" b="1" dirty="0">
                <a:solidFill>
                  <a:schemeClr val="bg1"/>
                </a:solidFill>
              </a:rPr>
              <a:t>Yazılı ve sözlü sınav değerlendirmesi</a:t>
            </a:r>
            <a:endParaRPr lang="tr-TR" sz="2400" dirty="0">
              <a:solidFill>
                <a:schemeClr val="bg1"/>
              </a:solidFill>
            </a:endParaRPr>
          </a:p>
          <a:p>
            <a:r>
              <a:rPr lang="tr-TR" sz="2400" b="1" dirty="0">
                <a:solidFill>
                  <a:schemeClr val="bg1"/>
                </a:solidFill>
              </a:rPr>
              <a:t>MADDE 22 –</a:t>
            </a:r>
            <a:r>
              <a:rPr lang="tr-TR" sz="2400" dirty="0">
                <a:solidFill>
                  <a:schemeClr val="bg1"/>
                </a:solidFill>
              </a:rPr>
              <a:t> (1) Yazılı ve sözlü sınavların her biri 100 tam puan üzerinden değerlendirilir. Yazılı ve sözlü sınavlardan alınan puanların aritmetik ortalaması aday öğretmenin başarı puanını oluşturur. Başarı </a:t>
            </a:r>
            <a:r>
              <a:rPr lang="tr-TR" sz="2400" dirty="0">
                <a:solidFill>
                  <a:srgbClr val="FF0000"/>
                </a:solidFill>
              </a:rPr>
              <a:t>puanı altmış </a:t>
            </a:r>
            <a:r>
              <a:rPr lang="tr-TR" sz="2400" dirty="0">
                <a:solidFill>
                  <a:schemeClr val="bg1"/>
                </a:solidFill>
              </a:rPr>
              <a:t>ve üzerinde olan aday öğretmenler başarılı sayılır.</a:t>
            </a:r>
          </a:p>
          <a:p>
            <a:r>
              <a:rPr lang="tr-TR" sz="2400" dirty="0">
                <a:solidFill>
                  <a:schemeClr val="bg1"/>
                </a:solidFill>
              </a:rPr>
              <a:t>(2) Yalnızca yazılı sınav yapılması halinde sınavdan </a:t>
            </a:r>
            <a:r>
              <a:rPr lang="tr-TR" sz="2400" dirty="0">
                <a:solidFill>
                  <a:srgbClr val="FF0000"/>
                </a:solidFill>
              </a:rPr>
              <a:t>altmış</a:t>
            </a:r>
            <a:r>
              <a:rPr lang="tr-TR" sz="2400" dirty="0">
                <a:solidFill>
                  <a:schemeClr val="bg1"/>
                </a:solidFill>
              </a:rPr>
              <a:t> ve üzerinde puan alanlar başarılı sayılır.</a:t>
            </a:r>
          </a:p>
        </p:txBody>
      </p:sp>
    </p:spTree>
    <p:extLst>
      <p:ext uri="{BB962C8B-B14F-4D97-AF65-F5344CB8AC3E}">
        <p14:creationId xmlns:p14="http://schemas.microsoft.com/office/powerpoint/2010/main" val="2491365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89820" y="388483"/>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sp>
        <p:nvSpPr>
          <p:cNvPr id="3" name="Dikdörtgen 2"/>
          <p:cNvSpPr/>
          <p:nvPr/>
        </p:nvSpPr>
        <p:spPr>
          <a:xfrm>
            <a:off x="810126" y="1214103"/>
            <a:ext cx="10828421" cy="1477328"/>
          </a:xfrm>
          <a:prstGeom prst="rect">
            <a:avLst/>
          </a:prstGeom>
        </p:spPr>
        <p:txBody>
          <a:bodyPr wrap="square">
            <a:spAutoFit/>
          </a:bodyPr>
          <a:lstStyle/>
          <a:p>
            <a:r>
              <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ADAY ÖĞRETMEN YETİŞTİRME SÜRECİ</a:t>
            </a:r>
          </a:p>
          <a:p>
            <a:r>
              <a:rPr lang="tr-TR" sz="12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p>
          <a:p>
            <a:r>
              <a:rPr lang="tr-TR" sz="2600" b="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7-AKS </a:t>
            </a:r>
            <a:endParaRPr lang="tr-TR" sz="2600" b="1" dirty="0" smtClean="0">
              <a:solidFill>
                <a:schemeClr val="bg1"/>
              </a:solidFill>
              <a:latin typeface="Times New Roman" panose="02020603050405020304" pitchFamily="18" charset="0"/>
              <a:cs typeface="Times New Roman" panose="02020603050405020304" pitchFamily="18" charset="0"/>
            </a:endParaRPr>
          </a:p>
          <a:p>
            <a:endPar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Dikdörtgen 1"/>
          <p:cNvSpPr/>
          <p:nvPr/>
        </p:nvSpPr>
        <p:spPr>
          <a:xfrm>
            <a:off x="649703" y="2547062"/>
            <a:ext cx="10761044" cy="4154984"/>
          </a:xfrm>
          <a:prstGeom prst="rect">
            <a:avLst/>
          </a:prstGeom>
        </p:spPr>
        <p:txBody>
          <a:bodyPr wrap="square">
            <a:spAutoFit/>
          </a:bodyPr>
          <a:lstStyle/>
          <a:p>
            <a:r>
              <a:rPr lang="tr-TR" sz="2400" b="1" dirty="0">
                <a:solidFill>
                  <a:schemeClr val="bg1"/>
                </a:solidFill>
                <a:latin typeface="Times New Roman" panose="02020603050405020304" pitchFamily="18" charset="0"/>
                <a:cs typeface="Times New Roman" panose="02020603050405020304" pitchFamily="18" charset="0"/>
              </a:rPr>
              <a:t>Sınav sonrası işlemler</a:t>
            </a:r>
            <a:endParaRPr lang="tr-TR" sz="2400" dirty="0">
              <a:solidFill>
                <a:schemeClr val="bg1"/>
              </a:solidFill>
              <a:latin typeface="Times New Roman" panose="02020603050405020304" pitchFamily="18" charset="0"/>
              <a:cs typeface="Times New Roman" panose="02020603050405020304" pitchFamily="18" charset="0"/>
            </a:endParaRPr>
          </a:p>
          <a:p>
            <a:r>
              <a:rPr lang="tr-TR" sz="2400" b="1" dirty="0">
                <a:solidFill>
                  <a:schemeClr val="bg1"/>
                </a:solidFill>
                <a:latin typeface="Times New Roman" panose="02020603050405020304" pitchFamily="18" charset="0"/>
                <a:cs typeface="Times New Roman" panose="02020603050405020304" pitchFamily="18" charset="0"/>
              </a:rPr>
              <a:t>MADDE 25 –</a:t>
            </a:r>
            <a:r>
              <a:rPr lang="tr-TR" sz="2400" dirty="0">
                <a:solidFill>
                  <a:schemeClr val="bg1"/>
                </a:solidFill>
                <a:latin typeface="Times New Roman" panose="02020603050405020304" pitchFamily="18" charset="0"/>
                <a:cs typeface="Times New Roman" panose="02020603050405020304" pitchFamily="18" charset="0"/>
              </a:rPr>
              <a:t> (1) Sınavda başarılı olan aday öğretmenler, valiliklerce öğretmen olarak atanır.</a:t>
            </a:r>
          </a:p>
          <a:p>
            <a:r>
              <a:rPr lang="tr-TR" sz="2400" dirty="0">
                <a:solidFill>
                  <a:schemeClr val="bg1"/>
                </a:solidFill>
                <a:latin typeface="Times New Roman" panose="02020603050405020304" pitchFamily="18" charset="0"/>
                <a:cs typeface="Times New Roman" panose="02020603050405020304" pitchFamily="18" charset="0"/>
              </a:rPr>
              <a:t>(2) Sınavda başarılı olamayan aday öğretmenler, il içinde aynı hizmet alanında başka bir eğitim kurumunda görevlendirilerek bu Yönetmelik hükümlerine göre yeniden performans değerlendirmesi ve sınava tabi tutulur. Bu kapsamdaki aday öğretmenlerden performans değerlendirmesinde veya sınavda başarısız olanlar öğretmenlik unvanını kaybeder ve memuriyetle ilişikleri kesilir. Ancak bunlardan aday öğretmenliğe başlamadan önce ilgili mevzuatına göre devlet memurluğunda adaylıkları kaldırılarak asıl memurluğa atanmış olanlar, Bakanlıkta kazanılmış hak aylık derecelerine uygun memur kadrolarına atanır</a:t>
            </a:r>
            <a:r>
              <a:rPr lang="tr-TR" sz="2400" dirty="0" smtClean="0">
                <a:solidFill>
                  <a:schemeClr val="bg1"/>
                </a:solidFill>
                <a:latin typeface="Times New Roman" panose="02020603050405020304" pitchFamily="18" charset="0"/>
                <a:cs typeface="Times New Roman" panose="02020603050405020304" pitchFamily="18" charset="0"/>
              </a:rPr>
              <a:t>.</a:t>
            </a:r>
            <a:endParaRPr lang="tr-TR"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1177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715028"/>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sp>
        <p:nvSpPr>
          <p:cNvPr id="3" name="Dikdörtgen 2"/>
          <p:cNvSpPr/>
          <p:nvPr/>
        </p:nvSpPr>
        <p:spPr>
          <a:xfrm>
            <a:off x="818153" y="1519803"/>
            <a:ext cx="10828421" cy="4185761"/>
          </a:xfrm>
          <a:prstGeom prst="rect">
            <a:avLst/>
          </a:prstGeom>
        </p:spPr>
        <p:txBody>
          <a:bodyPr wrap="square">
            <a:spAutoFit/>
          </a:bodyPr>
          <a:lstStyle/>
          <a:p>
            <a:r>
              <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Bu sunumu hazırlarken aday öğretmenlerimizi iki kategoride ele aldık;</a:t>
            </a:r>
          </a:p>
          <a:p>
            <a:endParaRPr lang="tr-TR" sz="26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1-Bakanlığımızca </a:t>
            </a:r>
            <a:r>
              <a:rPr lang="tr-TR" sz="2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01 Ocak 2020 tarihi itibariyle ataması yapılan ve göreve başlayan aday öğretmenler ile bu tarihten önce ataması yapılan ve göreve başlayanlardan </a:t>
            </a:r>
            <a:r>
              <a:rPr lang="tr-TR" sz="2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daha önce adaylık eğitimlerine hiç</a:t>
            </a:r>
            <a:r>
              <a:rPr lang="tr-TR" sz="2600" b="1" dirty="0">
                <a:latin typeface="Calibri" panose="020F0502020204030204" pitchFamily="34" charset="0"/>
                <a:ea typeface="Calibri" panose="020F0502020204030204" pitchFamily="34" charset="0"/>
                <a:cs typeface="Times New Roman" panose="02020603050405020304" pitchFamily="18" charset="0"/>
              </a:rPr>
              <a:t> </a:t>
            </a:r>
            <a:r>
              <a:rPr lang="tr-TR" sz="2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katılmayan</a:t>
            </a:r>
            <a:r>
              <a:rPr lang="tr-TR" sz="2600" b="1" dirty="0">
                <a:latin typeface="Calibri" panose="020F0502020204030204" pitchFamily="34" charset="0"/>
                <a:ea typeface="Calibri" panose="020F0502020204030204" pitchFamily="34" charset="0"/>
                <a:cs typeface="Times New Roman" panose="02020603050405020304" pitchFamily="18" charset="0"/>
              </a:rPr>
              <a:t> </a:t>
            </a:r>
            <a:r>
              <a:rPr lang="tr-TR" sz="2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aday </a:t>
            </a:r>
            <a:r>
              <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öğretmenler</a:t>
            </a:r>
          </a:p>
          <a:p>
            <a:endParaRPr lang="tr-TR" sz="2600" b="1" dirty="0">
              <a:solidFill>
                <a:schemeClr val="bg1"/>
              </a:solidFill>
              <a:latin typeface="Calibri" panose="020F0502020204030204" pitchFamily="34" charset="0"/>
              <a:cs typeface="Times New Roman" panose="02020603050405020304" pitchFamily="18" charset="0"/>
            </a:endParaRPr>
          </a:p>
          <a:p>
            <a:r>
              <a:rPr lang="tr-TR" sz="2600" b="1" dirty="0" smtClean="0">
                <a:solidFill>
                  <a:schemeClr val="bg1"/>
                </a:solidFill>
                <a:latin typeface="Calibri" panose="020F0502020204030204" pitchFamily="34" charset="0"/>
                <a:cs typeface="Times New Roman" panose="02020603050405020304" pitchFamily="18" charset="0"/>
              </a:rPr>
              <a:t>2-A</a:t>
            </a:r>
            <a:r>
              <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daylık </a:t>
            </a:r>
            <a:r>
              <a:rPr lang="tr-TR" sz="2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kaldırma sınavına katılarak başarılı olan yada  adaylık kaldırma sınavına katılmamış ve adaylık yetiştirme programını tamamlamamış</a:t>
            </a:r>
            <a:r>
              <a:rPr lang="tr-TR" sz="2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eksik eğitimleri olan </a:t>
            </a:r>
            <a:r>
              <a:rPr lang="tr-TR" sz="2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aday öğretmenler</a:t>
            </a:r>
            <a:endParaRPr lang="tr-TR" sz="2600" b="1" dirty="0">
              <a:solidFill>
                <a:schemeClr val="bg1"/>
              </a:solidFill>
            </a:endParaRPr>
          </a:p>
        </p:txBody>
      </p:sp>
    </p:spTree>
    <p:extLst>
      <p:ext uri="{BB962C8B-B14F-4D97-AF65-F5344CB8AC3E}">
        <p14:creationId xmlns:p14="http://schemas.microsoft.com/office/powerpoint/2010/main" val="2663182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9762" y="715028"/>
            <a:ext cx="11020927" cy="630942"/>
          </a:xfrm>
          <a:prstGeom prst="rect">
            <a:avLst/>
          </a:prstGeom>
          <a:noFill/>
        </p:spPr>
        <p:txBody>
          <a:bodyPr wrap="square" lIns="91440" tIns="45720" rIns="91440" bIns="45720">
            <a:spAutoFit/>
          </a:bodyPr>
          <a:lstStyle/>
          <a:p>
            <a:pPr algn="ctr"/>
            <a:r>
              <a:rPr lang="tr-TR" sz="35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ADAY ÖĞRETMEN YETİŞTİRME PROGRAMI</a:t>
            </a:r>
          </a:p>
        </p:txBody>
      </p:sp>
      <p:sp>
        <p:nvSpPr>
          <p:cNvPr id="3" name="Dikdörtgen 2"/>
          <p:cNvSpPr/>
          <p:nvPr/>
        </p:nvSpPr>
        <p:spPr>
          <a:xfrm>
            <a:off x="818153" y="1519803"/>
            <a:ext cx="10828421" cy="1692771"/>
          </a:xfrm>
          <a:prstGeom prst="rect">
            <a:avLst/>
          </a:prstGeom>
        </p:spPr>
        <p:txBody>
          <a:bodyPr wrap="square">
            <a:spAutoFit/>
          </a:bodyPr>
          <a:lstStyle/>
          <a:p>
            <a:r>
              <a:rPr lang="tr-TR" sz="2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Bakanlığımızca 01 Ocak 2020 tarihi itibariyle ataması yapılan ve göreve başlayan aday öğretmenler ile bu tarihten önce ataması yapılan ve göreve başlayanlardan </a:t>
            </a:r>
            <a:r>
              <a:rPr lang="tr-TR" sz="2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daha önce adaylık eğitimlerine hiç</a:t>
            </a:r>
            <a:r>
              <a:rPr lang="tr-TR" sz="2600" b="1" dirty="0">
                <a:latin typeface="Calibri" panose="020F0502020204030204" pitchFamily="34" charset="0"/>
                <a:ea typeface="Calibri" panose="020F0502020204030204" pitchFamily="34" charset="0"/>
                <a:cs typeface="Times New Roman" panose="02020603050405020304" pitchFamily="18" charset="0"/>
              </a:rPr>
              <a:t> </a:t>
            </a:r>
            <a:r>
              <a:rPr lang="tr-TR" sz="2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katılmayan</a:t>
            </a:r>
            <a:r>
              <a:rPr lang="tr-TR" sz="2600" b="1" dirty="0">
                <a:latin typeface="Calibri" panose="020F0502020204030204" pitchFamily="34" charset="0"/>
                <a:ea typeface="Calibri" panose="020F0502020204030204" pitchFamily="34" charset="0"/>
                <a:cs typeface="Times New Roman" panose="02020603050405020304" pitchFamily="18" charset="0"/>
              </a:rPr>
              <a:t> </a:t>
            </a:r>
            <a:r>
              <a:rPr lang="tr-TR" sz="2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aday </a:t>
            </a:r>
            <a:r>
              <a:rPr lang="tr-TR" sz="2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öğretmenlere yetiştirme sürecinde;</a:t>
            </a:r>
            <a:endParaRPr lang="tr-TR" sz="2600" b="1" dirty="0">
              <a:solidFill>
                <a:schemeClr val="bg1"/>
              </a:solidFill>
            </a:endParaRPr>
          </a:p>
        </p:txBody>
      </p:sp>
      <p:sp>
        <p:nvSpPr>
          <p:cNvPr id="5" name="Dikdörtgen 4"/>
          <p:cNvSpPr/>
          <p:nvPr/>
        </p:nvSpPr>
        <p:spPr>
          <a:xfrm>
            <a:off x="866274" y="3328074"/>
            <a:ext cx="10732167" cy="3010055"/>
          </a:xfrm>
          <a:prstGeom prst="rect">
            <a:avLst/>
          </a:prstGeom>
        </p:spPr>
        <p:txBody>
          <a:bodyPr wrap="square">
            <a:spAutoFit/>
          </a:bodyPr>
          <a:lstStyle/>
          <a:p>
            <a:pPr marL="285750" indent="-285750">
              <a:lnSpc>
                <a:spcPct val="115000"/>
              </a:lnSpc>
              <a:spcAft>
                <a:spcPts val="0"/>
              </a:spcAft>
              <a:buFont typeface="Arial" panose="020B0604020202020204" pitchFamily="34" charset="0"/>
              <a:buChar char="•"/>
            </a:pPr>
            <a:r>
              <a:rPr lang="tr-TR" sz="2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414 saat sınıf içi ve okul içi, okul dışı uygulama faaliyetleri (Uygulama</a:t>
            </a:r>
            <a:r>
              <a:rPr lang="tr-TR" sz="24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endParaRPr lang="tr-TR" sz="2400" b="1"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15000"/>
              </a:lnSpc>
              <a:spcAft>
                <a:spcPts val="0"/>
              </a:spcAft>
              <a:buFont typeface="Arial" panose="020B0604020202020204" pitchFamily="34" charset="0"/>
              <a:buChar char="•"/>
            </a:pPr>
            <a:r>
              <a:rPr lang="tr-TR" sz="24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160 saat Aday Öğretmen Yetiştirme Programı Uzaktan Eğitim Semineri  (Uzaktan HIE Semineri</a:t>
            </a:r>
            <a:r>
              <a:rPr lang="tr-TR" sz="24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endParaRPr lang="tr-TR" sz="2400" b="1"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15000"/>
              </a:lnSpc>
              <a:spcAft>
                <a:spcPts val="0"/>
              </a:spcAft>
              <a:buFont typeface="Arial" panose="020B0604020202020204" pitchFamily="34" charset="0"/>
              <a:buChar char="•"/>
            </a:pPr>
            <a:r>
              <a:rPr lang="tr-TR" sz="24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80 </a:t>
            </a:r>
            <a:r>
              <a:rPr lang="tr-TR" sz="2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(50+30) saat Aday Öğretmen Yetiştirme Programı Uzaktan Eğitim Kursları olmak üzere (Uzaktan HIE Kursu</a:t>
            </a:r>
            <a:r>
              <a:rPr lang="tr-TR" sz="24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olmak üzere</a:t>
            </a:r>
          </a:p>
          <a:p>
            <a:pPr>
              <a:lnSpc>
                <a:spcPct val="115000"/>
              </a:lnSpc>
              <a:spcAft>
                <a:spcPts val="0"/>
              </a:spcAft>
            </a:pPr>
            <a:endParaRPr lang="tr-TR" sz="2400" b="1"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r>
              <a:rPr lang="tr-TR" sz="2400" b="1" dirty="0">
                <a:solidFill>
                  <a:srgbClr val="002060"/>
                </a:solidFill>
                <a:latin typeface="Times New Roman" panose="02020603050405020304" pitchFamily="18" charset="0"/>
                <a:ea typeface="Times New Roman" panose="02020603050405020304" pitchFamily="18" charset="0"/>
              </a:rPr>
              <a:t>Toplam: 654 saat eğitim verilecektir. </a:t>
            </a:r>
            <a:endParaRPr lang="tr-TR" sz="2400" b="1" dirty="0">
              <a:solidFill>
                <a:srgbClr val="002060"/>
              </a:solidFill>
            </a:endParaRPr>
          </a:p>
        </p:txBody>
      </p:sp>
    </p:spTree>
    <p:extLst>
      <p:ext uri="{BB962C8B-B14F-4D97-AF65-F5344CB8AC3E}">
        <p14:creationId xmlns:p14="http://schemas.microsoft.com/office/powerpoint/2010/main" val="2210543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396</TotalTime>
  <Words>2380</Words>
  <Application>Microsoft Office PowerPoint</Application>
  <PresentationFormat>Geniş ekran</PresentationFormat>
  <Paragraphs>378</Paragraphs>
  <Slides>33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33</vt:i4>
      </vt:variant>
    </vt:vector>
  </HeadingPairs>
  <TitlesOfParts>
    <vt:vector size="40" baseType="lpstr">
      <vt:lpstr>Arial</vt:lpstr>
      <vt:lpstr>Calibri</vt:lpstr>
      <vt:lpstr>Century Gothic</vt:lpstr>
      <vt:lpstr>Tahoma</vt:lpstr>
      <vt:lpstr>Times New Roman</vt:lpstr>
      <vt:lpstr>Wingdings 3</vt:lpstr>
      <vt:lpstr>Dilim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DURSUN TOKSOY</dc:creator>
  <cp:lastModifiedBy>DURSUN TOKSOY</cp:lastModifiedBy>
  <cp:revision>66</cp:revision>
  <dcterms:created xsi:type="dcterms:W3CDTF">2020-12-30T18:38:53Z</dcterms:created>
  <dcterms:modified xsi:type="dcterms:W3CDTF">2021-03-08T11:22:58Z</dcterms:modified>
</cp:coreProperties>
</file>