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4"/>
  </p:notesMasterIdLst>
  <p:sldIdLst>
    <p:sldId id="256" r:id="rId2"/>
    <p:sldId id="257" r:id="rId3"/>
    <p:sldId id="258" r:id="rId4"/>
    <p:sldId id="259" r:id="rId5"/>
    <p:sldId id="260" r:id="rId6"/>
    <p:sldId id="261" r:id="rId7"/>
    <p:sldId id="262" r:id="rId8"/>
    <p:sldId id="285" r:id="rId9"/>
    <p:sldId id="286" r:id="rId10"/>
    <p:sldId id="263" r:id="rId11"/>
    <p:sldId id="264" r:id="rId12"/>
    <p:sldId id="265" r:id="rId13"/>
    <p:sldId id="266" r:id="rId14"/>
    <p:sldId id="267" r:id="rId15"/>
    <p:sldId id="269" r:id="rId16"/>
    <p:sldId id="268"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0F644-11F4-4C75-8561-7F08CEC0CC36}" type="datetimeFigureOut">
              <a:rPr lang="tr-TR" smtClean="0"/>
              <a:t>2.06.2022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B86AEF-F5DE-48CD-B70D-0C377DB955CB}" type="slidenum">
              <a:rPr lang="tr-TR" smtClean="0"/>
              <a:t>‹#›</a:t>
            </a:fld>
            <a:endParaRPr lang="tr-TR"/>
          </a:p>
        </p:txBody>
      </p:sp>
    </p:spTree>
    <p:extLst>
      <p:ext uri="{BB962C8B-B14F-4D97-AF65-F5344CB8AC3E}">
        <p14:creationId xmlns:p14="http://schemas.microsoft.com/office/powerpoint/2010/main" val="356733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22</a:t>
            </a:fld>
            <a:endParaRPr lang="tr-TR"/>
          </a:p>
        </p:txBody>
      </p:sp>
    </p:spTree>
    <p:extLst>
      <p:ext uri="{BB962C8B-B14F-4D97-AF65-F5344CB8AC3E}">
        <p14:creationId xmlns:p14="http://schemas.microsoft.com/office/powerpoint/2010/main" val="1866063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31</a:t>
            </a:fld>
            <a:endParaRPr lang="tr-TR"/>
          </a:p>
        </p:txBody>
      </p:sp>
    </p:spTree>
    <p:extLst>
      <p:ext uri="{BB962C8B-B14F-4D97-AF65-F5344CB8AC3E}">
        <p14:creationId xmlns:p14="http://schemas.microsoft.com/office/powerpoint/2010/main" val="4038855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32</a:t>
            </a:fld>
            <a:endParaRPr lang="tr-TR"/>
          </a:p>
        </p:txBody>
      </p:sp>
    </p:spTree>
    <p:extLst>
      <p:ext uri="{BB962C8B-B14F-4D97-AF65-F5344CB8AC3E}">
        <p14:creationId xmlns:p14="http://schemas.microsoft.com/office/powerpoint/2010/main" val="872386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23</a:t>
            </a:fld>
            <a:endParaRPr lang="tr-TR"/>
          </a:p>
        </p:txBody>
      </p:sp>
    </p:spTree>
    <p:extLst>
      <p:ext uri="{BB962C8B-B14F-4D97-AF65-F5344CB8AC3E}">
        <p14:creationId xmlns:p14="http://schemas.microsoft.com/office/powerpoint/2010/main" val="3263405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24</a:t>
            </a:fld>
            <a:endParaRPr lang="tr-TR"/>
          </a:p>
        </p:txBody>
      </p:sp>
    </p:spTree>
    <p:extLst>
      <p:ext uri="{BB962C8B-B14F-4D97-AF65-F5344CB8AC3E}">
        <p14:creationId xmlns:p14="http://schemas.microsoft.com/office/powerpoint/2010/main" val="1593880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25</a:t>
            </a:fld>
            <a:endParaRPr lang="tr-TR"/>
          </a:p>
        </p:txBody>
      </p:sp>
    </p:spTree>
    <p:extLst>
      <p:ext uri="{BB962C8B-B14F-4D97-AF65-F5344CB8AC3E}">
        <p14:creationId xmlns:p14="http://schemas.microsoft.com/office/powerpoint/2010/main" val="134045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26</a:t>
            </a:fld>
            <a:endParaRPr lang="tr-TR"/>
          </a:p>
        </p:txBody>
      </p:sp>
    </p:spTree>
    <p:extLst>
      <p:ext uri="{BB962C8B-B14F-4D97-AF65-F5344CB8AC3E}">
        <p14:creationId xmlns:p14="http://schemas.microsoft.com/office/powerpoint/2010/main" val="420606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27</a:t>
            </a:fld>
            <a:endParaRPr lang="tr-TR"/>
          </a:p>
        </p:txBody>
      </p:sp>
    </p:spTree>
    <p:extLst>
      <p:ext uri="{BB962C8B-B14F-4D97-AF65-F5344CB8AC3E}">
        <p14:creationId xmlns:p14="http://schemas.microsoft.com/office/powerpoint/2010/main" val="2394157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28</a:t>
            </a:fld>
            <a:endParaRPr lang="tr-TR"/>
          </a:p>
        </p:txBody>
      </p:sp>
    </p:spTree>
    <p:extLst>
      <p:ext uri="{BB962C8B-B14F-4D97-AF65-F5344CB8AC3E}">
        <p14:creationId xmlns:p14="http://schemas.microsoft.com/office/powerpoint/2010/main" val="2193547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29</a:t>
            </a:fld>
            <a:endParaRPr lang="tr-TR"/>
          </a:p>
        </p:txBody>
      </p:sp>
    </p:spTree>
    <p:extLst>
      <p:ext uri="{BB962C8B-B14F-4D97-AF65-F5344CB8AC3E}">
        <p14:creationId xmlns:p14="http://schemas.microsoft.com/office/powerpoint/2010/main" val="3978260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B86AEF-F5DE-48CD-B70D-0C377DB955CB}" type="slidenum">
              <a:rPr lang="tr-TR" smtClean="0"/>
              <a:t>30</a:t>
            </a:fld>
            <a:endParaRPr lang="tr-TR"/>
          </a:p>
        </p:txBody>
      </p:sp>
    </p:spTree>
    <p:extLst>
      <p:ext uri="{BB962C8B-B14F-4D97-AF65-F5344CB8AC3E}">
        <p14:creationId xmlns:p14="http://schemas.microsoft.com/office/powerpoint/2010/main" val="92399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3899603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46635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8946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4047590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9389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3596156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2021052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241454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252430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ADFD89A-DE34-4C7A-900E-06AAE77E8267}" type="datetimeFigureOut">
              <a:rPr lang="tr-TR" smtClean="0"/>
              <a:t>2.06.2022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6886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ADFD89A-DE34-4C7A-900E-06AAE77E8267}" type="datetimeFigureOut">
              <a:rPr lang="tr-TR" smtClean="0"/>
              <a:t>2.06.2022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314688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ADFD89A-DE34-4C7A-900E-06AAE77E8267}" type="datetimeFigureOut">
              <a:rPr lang="tr-TR" smtClean="0"/>
              <a:t>2.06.2022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216168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ADFD89A-DE34-4C7A-900E-06AAE77E8267}" type="datetimeFigureOut">
              <a:rPr lang="tr-TR" smtClean="0"/>
              <a:t>2.06.2022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1340634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FD89A-DE34-4C7A-900E-06AAE77E8267}" type="datetimeFigureOut">
              <a:rPr lang="tr-TR" smtClean="0"/>
              <a:t>2.06.2022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414523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ADFD89A-DE34-4C7A-900E-06AAE77E8267}" type="datetimeFigureOut">
              <a:rPr lang="tr-TR" smtClean="0"/>
              <a:t>2.06.2022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EDA2A3-9C36-4F2A-BFD4-967EEDC7F3F2}" type="slidenum">
              <a:rPr lang="tr-TR" smtClean="0"/>
              <a:t>‹#›</a:t>
            </a:fld>
            <a:endParaRPr lang="tr-TR"/>
          </a:p>
        </p:txBody>
      </p:sp>
    </p:spTree>
    <p:extLst>
      <p:ext uri="{BB962C8B-B14F-4D97-AF65-F5344CB8AC3E}">
        <p14:creationId xmlns:p14="http://schemas.microsoft.com/office/powerpoint/2010/main" val="3706550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AEDA2A3-9C36-4F2A-BFD4-967EEDC7F3F2}" type="slidenum">
              <a:rPr lang="tr-TR" smtClean="0"/>
              <a:t>‹#›</a:t>
            </a:fld>
            <a:endParaRPr lang="tr-TR"/>
          </a:p>
        </p:txBody>
      </p:sp>
      <p:sp>
        <p:nvSpPr>
          <p:cNvPr id="5" name="Date Placeholder 4"/>
          <p:cNvSpPr>
            <a:spLocks noGrp="1"/>
          </p:cNvSpPr>
          <p:nvPr>
            <p:ph type="dt" sz="half" idx="10"/>
          </p:nvPr>
        </p:nvSpPr>
        <p:spPr/>
        <p:txBody>
          <a:bodyPr/>
          <a:lstStyle/>
          <a:p>
            <a:fld id="{FADFD89A-DE34-4C7A-900E-06AAE77E8267}" type="datetimeFigureOut">
              <a:rPr lang="tr-TR" smtClean="0"/>
              <a:t>2.06.2022</a:t>
            </a:fld>
            <a:endParaRPr lang="tr-TR"/>
          </a:p>
        </p:txBody>
      </p:sp>
    </p:spTree>
    <p:extLst>
      <p:ext uri="{BB962C8B-B14F-4D97-AF65-F5344CB8AC3E}">
        <p14:creationId xmlns:p14="http://schemas.microsoft.com/office/powerpoint/2010/main" val="9977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DFD89A-DE34-4C7A-900E-06AAE77E8267}" type="datetimeFigureOut">
              <a:rPr lang="tr-TR" smtClean="0"/>
              <a:t>2.06.2022</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EDA2A3-9C36-4F2A-BFD4-967EEDC7F3F2}" type="slidenum">
              <a:rPr lang="tr-TR" smtClean="0"/>
              <a:t>‹#›</a:t>
            </a:fld>
            <a:endParaRPr lang="tr-TR"/>
          </a:p>
        </p:txBody>
      </p:sp>
    </p:spTree>
    <p:extLst>
      <p:ext uri="{BB962C8B-B14F-4D97-AF65-F5344CB8AC3E}">
        <p14:creationId xmlns:p14="http://schemas.microsoft.com/office/powerpoint/2010/main" val="4098700066"/>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ba&#351;&#246;&#287;retmenlik%20Mes%20Geli&#351;im%20Alanlar&#305;.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2603240"/>
          </a:xfrm>
        </p:spPr>
        <p:txBody>
          <a:bodyPr/>
          <a:lstStyle/>
          <a:p>
            <a:pPr algn="ctr"/>
            <a:r>
              <a:rPr lang="tr-TR" b="1" dirty="0">
                <a:solidFill>
                  <a:schemeClr val="tx1"/>
                </a:solidFill>
              </a:rPr>
              <a:t>ÖĞRETMENLİK KARİYER </a:t>
            </a:r>
            <a:r>
              <a:rPr lang="tr-TR" b="1" dirty="0" smtClean="0">
                <a:solidFill>
                  <a:schemeClr val="tx1"/>
                </a:solidFill>
              </a:rPr>
              <a:t>BASAMAKLARI</a:t>
            </a:r>
            <a:br>
              <a:rPr lang="tr-TR" b="1" dirty="0" smtClean="0">
                <a:solidFill>
                  <a:schemeClr val="tx1"/>
                </a:solidFill>
              </a:rPr>
            </a:br>
            <a:r>
              <a:rPr lang="tr-TR" b="1" dirty="0" smtClean="0">
                <a:solidFill>
                  <a:schemeClr val="tx1"/>
                </a:solidFill>
              </a:rPr>
              <a:t>2022</a:t>
            </a:r>
            <a:endParaRPr lang="tr-TR" b="1" dirty="0">
              <a:solidFill>
                <a:schemeClr val="tx1"/>
              </a:solidFill>
            </a:endParaRPr>
          </a:p>
        </p:txBody>
      </p:sp>
      <p:sp>
        <p:nvSpPr>
          <p:cNvPr id="3" name="Alt Başlık 2"/>
          <p:cNvSpPr>
            <a:spLocks noGrp="1"/>
          </p:cNvSpPr>
          <p:nvPr>
            <p:ph type="subTitle" idx="1"/>
          </p:nvPr>
        </p:nvSpPr>
        <p:spPr>
          <a:xfrm>
            <a:off x="2160521" y="4134809"/>
            <a:ext cx="7766936" cy="903722"/>
          </a:xfrm>
        </p:spPr>
        <p:txBody>
          <a:bodyPr>
            <a:normAutofit fontScale="85000" lnSpcReduction="20000"/>
          </a:bodyPr>
          <a:lstStyle/>
          <a:p>
            <a:pPr algn="ctr"/>
            <a:r>
              <a:rPr lang="tr-TR" b="1" dirty="0" smtClean="0">
                <a:solidFill>
                  <a:schemeClr val="tx1"/>
                </a:solidFill>
              </a:rPr>
              <a:t>AZİZİYE İLÇE MİLLİ EĞİTİM MÜDÜRLÜĞÜ</a:t>
            </a:r>
          </a:p>
          <a:p>
            <a:pPr algn="ctr"/>
            <a:r>
              <a:rPr lang="tr-TR" b="1" dirty="0" smtClean="0">
                <a:solidFill>
                  <a:schemeClr val="tx1"/>
                </a:solidFill>
              </a:rPr>
              <a:t>ÖĞRETMEN YETİŞTİRME ve GELİŞTİRME </a:t>
            </a:r>
            <a:r>
              <a:rPr lang="tr-TR" b="1" dirty="0" smtClean="0">
                <a:solidFill>
                  <a:schemeClr val="tx1"/>
                </a:solidFill>
              </a:rPr>
              <a:t>ŞUBESİ</a:t>
            </a:r>
          </a:p>
          <a:p>
            <a:pPr algn="ctr"/>
            <a:r>
              <a:rPr lang="tr-TR" b="1" dirty="0" smtClean="0">
                <a:solidFill>
                  <a:schemeClr val="tx1"/>
                </a:solidFill>
              </a:rPr>
              <a:t>02.06.2022</a:t>
            </a:r>
            <a:endParaRPr lang="tr-TR" b="1" dirty="0">
              <a:solidFill>
                <a:schemeClr val="tx1"/>
              </a:solidFill>
            </a:endParaRPr>
          </a:p>
        </p:txBody>
      </p:sp>
    </p:spTree>
    <p:extLst>
      <p:ext uri="{BB962C8B-B14F-4D97-AF65-F5344CB8AC3E}">
        <p14:creationId xmlns:p14="http://schemas.microsoft.com/office/powerpoint/2010/main" val="930556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87189" y="541176"/>
            <a:ext cx="9559039" cy="1054359"/>
          </a:xfrm>
        </p:spPr>
        <p:txBody>
          <a:bodyPr/>
          <a:lstStyle/>
          <a:p>
            <a:pPr algn="ctr"/>
            <a:r>
              <a:rPr lang="tr-TR" sz="2800" b="1" dirty="0">
                <a:solidFill>
                  <a:schemeClr val="tx1"/>
                </a:solidFill>
              </a:rPr>
              <a:t>BAŞVURULARIN DEĞERLENDİRİLMESİ VE ONAYLANMASI </a:t>
            </a:r>
            <a:br>
              <a:rPr lang="tr-TR" sz="2800" b="1" dirty="0">
                <a:solidFill>
                  <a:schemeClr val="tx1"/>
                </a:solidFill>
              </a:rPr>
            </a:br>
            <a:r>
              <a:rPr lang="tr-TR" sz="2800" b="1" dirty="0">
                <a:solidFill>
                  <a:schemeClr val="tx1"/>
                </a:solidFill>
              </a:rPr>
              <a:t>(01-13 Haziran 2022)</a:t>
            </a:r>
          </a:p>
        </p:txBody>
      </p:sp>
      <p:sp>
        <p:nvSpPr>
          <p:cNvPr id="3" name="Alt Başlık 2"/>
          <p:cNvSpPr>
            <a:spLocks noGrp="1"/>
          </p:cNvSpPr>
          <p:nvPr>
            <p:ph type="subTitle" idx="1"/>
          </p:nvPr>
        </p:nvSpPr>
        <p:spPr>
          <a:xfrm>
            <a:off x="2441248" y="2202024"/>
            <a:ext cx="6198899" cy="3666932"/>
          </a:xfrm>
        </p:spPr>
        <p:txBody>
          <a:bodyPr>
            <a:noAutofit/>
          </a:bodyPr>
          <a:lstStyle/>
          <a:p>
            <a:pPr algn="l"/>
            <a:r>
              <a:rPr lang="tr-TR" sz="2400" b="1" u="sng" dirty="0">
                <a:solidFill>
                  <a:srgbClr val="C00000"/>
                </a:solidFill>
              </a:rPr>
              <a:t>Başvuruların sırasıyla; </a:t>
            </a:r>
          </a:p>
          <a:p>
            <a:pPr algn="l"/>
            <a:endParaRPr lang="tr-TR" sz="2400" b="1" u="sng" dirty="0">
              <a:solidFill>
                <a:srgbClr val="C00000"/>
              </a:solidFill>
            </a:endParaRPr>
          </a:p>
          <a:p>
            <a:pPr algn="l">
              <a:buFont typeface="Wingdings" panose="05000000000000000000" pitchFamily="2" charset="2"/>
              <a:buChar char="Ø"/>
            </a:pPr>
            <a:r>
              <a:rPr lang="tr-TR" sz="2400" dirty="0"/>
              <a:t> </a:t>
            </a:r>
            <a:r>
              <a:rPr lang="tr-TR" sz="2400" dirty="0">
                <a:solidFill>
                  <a:schemeClr val="tx1"/>
                </a:solidFill>
              </a:rPr>
              <a:t>Okul/kurum müdürlüğü!</a:t>
            </a:r>
          </a:p>
          <a:p>
            <a:pPr algn="l">
              <a:buFont typeface="Wingdings" panose="05000000000000000000" pitchFamily="2" charset="2"/>
              <a:buChar char="Ø"/>
            </a:pPr>
            <a:r>
              <a:rPr lang="tr-TR" sz="2400" dirty="0">
                <a:solidFill>
                  <a:schemeClr val="tx1"/>
                </a:solidFill>
              </a:rPr>
              <a:t> İlçe millî eğitim müdürlüğü,</a:t>
            </a:r>
          </a:p>
          <a:p>
            <a:pPr algn="l">
              <a:buFont typeface="Wingdings" panose="05000000000000000000" pitchFamily="2" charset="2"/>
              <a:buChar char="Ø"/>
            </a:pPr>
            <a:r>
              <a:rPr lang="tr-TR" sz="2400" dirty="0">
                <a:solidFill>
                  <a:schemeClr val="tx1"/>
                </a:solidFill>
              </a:rPr>
              <a:t> İl değerlendirme komisyonunca,</a:t>
            </a:r>
          </a:p>
          <a:p>
            <a:pPr algn="l"/>
            <a:endParaRPr lang="tr-TR" sz="2400" dirty="0">
              <a:solidFill>
                <a:schemeClr val="tx1"/>
              </a:solidFill>
            </a:endParaRPr>
          </a:p>
          <a:p>
            <a:pPr algn="l"/>
            <a:r>
              <a:rPr lang="tr-TR" sz="2400" dirty="0">
                <a:solidFill>
                  <a:schemeClr val="tx1"/>
                </a:solidFill>
              </a:rPr>
              <a:t>değerlendirilip onaylanması gerekmektedir. </a:t>
            </a: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1044906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40925" y="1129004"/>
            <a:ext cx="9559039" cy="625151"/>
          </a:xfrm>
        </p:spPr>
        <p:txBody>
          <a:bodyPr/>
          <a:lstStyle/>
          <a:p>
            <a:pPr algn="ctr"/>
            <a:r>
              <a:rPr lang="tr-TR" sz="2800" b="1" dirty="0">
                <a:solidFill>
                  <a:schemeClr val="tx1"/>
                </a:solidFill>
              </a:rPr>
              <a:t>BAŞVURU SONUÇLARININ İLANI</a:t>
            </a:r>
          </a:p>
        </p:txBody>
      </p:sp>
      <p:sp>
        <p:nvSpPr>
          <p:cNvPr id="3" name="Alt Başlık 2"/>
          <p:cNvSpPr>
            <a:spLocks noGrp="1"/>
          </p:cNvSpPr>
          <p:nvPr>
            <p:ph type="subTitle" idx="1"/>
          </p:nvPr>
        </p:nvSpPr>
        <p:spPr>
          <a:xfrm>
            <a:off x="1171164" y="2827175"/>
            <a:ext cx="9498563" cy="2780523"/>
          </a:xfrm>
        </p:spPr>
        <p:txBody>
          <a:bodyPr>
            <a:noAutofit/>
          </a:bodyPr>
          <a:lstStyle/>
          <a:p>
            <a:pPr algn="just"/>
            <a:r>
              <a:rPr lang="tr-TR" sz="2400" dirty="0">
                <a:solidFill>
                  <a:schemeClr val="tx1"/>
                </a:solidFill>
              </a:rPr>
              <a:t>***İl Değerlendirme Komisyonu Tarafından Yapılan Değerlendirme Sonucu Şartları Taşıyanların İlanı </a:t>
            </a:r>
            <a:r>
              <a:rPr lang="tr-TR" sz="2400" dirty="0">
                <a:solidFill>
                  <a:srgbClr val="C00000"/>
                </a:solidFill>
              </a:rPr>
              <a:t>14 Haziran 2022 </a:t>
            </a:r>
            <a:r>
              <a:rPr lang="tr-TR" sz="2400" dirty="0">
                <a:solidFill>
                  <a:schemeClr val="tx1"/>
                </a:solidFill>
              </a:rPr>
              <a:t>tarihinde İl Milli Eğitim Müdürlüğü web sayfasında yayınlanacaktır.</a:t>
            </a:r>
          </a:p>
          <a:p>
            <a:pPr algn="just"/>
            <a:endParaRPr lang="tr-TR" sz="2400" dirty="0"/>
          </a:p>
          <a:p>
            <a:pPr algn="just"/>
            <a:r>
              <a:rPr lang="tr-TR" sz="2400" dirty="0">
                <a:solidFill>
                  <a:schemeClr val="tx1"/>
                </a:solidFill>
              </a:rPr>
              <a:t>***Eğitim Programına katılacakların listesi Bakanlıkça </a:t>
            </a:r>
            <a:r>
              <a:rPr lang="tr-TR" sz="2400" dirty="0">
                <a:solidFill>
                  <a:srgbClr val="C00000"/>
                </a:solidFill>
              </a:rPr>
              <a:t>5 Temmuz 2022 </a:t>
            </a:r>
            <a:r>
              <a:rPr lang="tr-TR" sz="2400" dirty="0">
                <a:solidFill>
                  <a:schemeClr val="tx1"/>
                </a:solidFill>
              </a:rPr>
              <a:t>tarihinde duyurulur.</a:t>
            </a:r>
          </a:p>
          <a:p>
            <a:pPr algn="just"/>
            <a:endParaRPr lang="tr-TR" sz="2400" dirty="0"/>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3256624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1078" y="251927"/>
            <a:ext cx="9559039" cy="625151"/>
          </a:xfrm>
        </p:spPr>
        <p:txBody>
          <a:bodyPr/>
          <a:lstStyle/>
          <a:p>
            <a:pPr algn="ctr"/>
            <a:r>
              <a:rPr lang="tr-TR" sz="2800" b="1" dirty="0">
                <a:solidFill>
                  <a:schemeClr val="tx1"/>
                </a:solidFill>
              </a:rPr>
              <a:t>EĞİTİM PROGRAMI</a:t>
            </a:r>
          </a:p>
        </p:txBody>
      </p:sp>
      <p:sp>
        <p:nvSpPr>
          <p:cNvPr id="3" name="Alt Başlık 2"/>
          <p:cNvSpPr>
            <a:spLocks noGrp="1"/>
          </p:cNvSpPr>
          <p:nvPr>
            <p:ph type="subTitle" idx="1"/>
          </p:nvPr>
        </p:nvSpPr>
        <p:spPr>
          <a:xfrm>
            <a:off x="485193" y="1063690"/>
            <a:ext cx="11308702" cy="5579706"/>
          </a:xfrm>
        </p:spPr>
        <p:txBody>
          <a:bodyPr>
            <a:noAutofit/>
          </a:bodyPr>
          <a:lstStyle/>
          <a:p>
            <a:pPr algn="l">
              <a:buFont typeface="Wingdings" panose="05000000000000000000" pitchFamily="2" charset="2"/>
              <a:buChar char="Ø"/>
            </a:pPr>
            <a:r>
              <a:rPr lang="tr-TR" sz="2400" dirty="0" smtClean="0">
                <a:solidFill>
                  <a:schemeClr val="tx1"/>
                </a:solidFill>
              </a:rPr>
              <a:t>180 Saatlik Uzman </a:t>
            </a:r>
            <a:r>
              <a:rPr lang="tr-TR" sz="2400" dirty="0">
                <a:solidFill>
                  <a:schemeClr val="tx1"/>
                </a:solidFill>
              </a:rPr>
              <a:t>Öğretmenlik Eğitim </a:t>
            </a:r>
            <a:r>
              <a:rPr lang="tr-TR" sz="2400" dirty="0" smtClean="0">
                <a:solidFill>
                  <a:schemeClr val="tx1"/>
                </a:solidFill>
              </a:rPr>
              <a:t>Programı                                                                    </a:t>
            </a:r>
            <a:r>
              <a:rPr lang="tr-TR" sz="2400" dirty="0" smtClean="0">
                <a:solidFill>
                  <a:srgbClr val="C00000"/>
                </a:solidFill>
              </a:rPr>
              <a:t>18 </a:t>
            </a:r>
            <a:r>
              <a:rPr lang="tr-TR" sz="2400" dirty="0">
                <a:solidFill>
                  <a:srgbClr val="C00000"/>
                </a:solidFill>
              </a:rPr>
              <a:t>Temmuz 2022-05 Eylül 2022 </a:t>
            </a:r>
            <a:r>
              <a:rPr lang="tr-TR" sz="2400" dirty="0">
                <a:solidFill>
                  <a:schemeClr val="tx1"/>
                </a:solidFill>
              </a:rPr>
              <a:t>tarihleri arasında; </a:t>
            </a:r>
          </a:p>
          <a:p>
            <a:pPr algn="l">
              <a:buFont typeface="Wingdings" panose="05000000000000000000" pitchFamily="2" charset="2"/>
              <a:buChar char="Ø"/>
            </a:pPr>
            <a:r>
              <a:rPr lang="tr-TR" sz="2400" dirty="0">
                <a:solidFill>
                  <a:schemeClr val="tx1"/>
                </a:solidFill>
              </a:rPr>
              <a:t> </a:t>
            </a:r>
            <a:r>
              <a:rPr lang="tr-TR" sz="2400" dirty="0" smtClean="0">
                <a:solidFill>
                  <a:schemeClr val="tx1"/>
                </a:solidFill>
              </a:rPr>
              <a:t>240 Saatlik Başöğretmenlik </a:t>
            </a:r>
            <a:r>
              <a:rPr lang="tr-TR" sz="2400" dirty="0">
                <a:solidFill>
                  <a:schemeClr val="tx1"/>
                </a:solidFill>
              </a:rPr>
              <a:t>Eğitim </a:t>
            </a:r>
            <a:r>
              <a:rPr lang="tr-TR" sz="2400" dirty="0" smtClean="0">
                <a:solidFill>
                  <a:schemeClr val="tx1"/>
                </a:solidFill>
              </a:rPr>
              <a:t>Programı                                                                           </a:t>
            </a:r>
            <a:r>
              <a:rPr lang="tr-TR" sz="2400" dirty="0" smtClean="0">
                <a:solidFill>
                  <a:srgbClr val="C00000"/>
                </a:solidFill>
              </a:rPr>
              <a:t>18 </a:t>
            </a:r>
            <a:r>
              <a:rPr lang="tr-TR" sz="2400" dirty="0">
                <a:solidFill>
                  <a:srgbClr val="C00000"/>
                </a:solidFill>
              </a:rPr>
              <a:t>Temmuz 2022-19 Eylül 2022 </a:t>
            </a:r>
            <a:r>
              <a:rPr lang="tr-TR" sz="2400" dirty="0">
                <a:solidFill>
                  <a:schemeClr val="tx1"/>
                </a:solidFill>
              </a:rPr>
              <a:t>tarihleri arasında </a:t>
            </a:r>
          </a:p>
          <a:p>
            <a:pPr algn="l">
              <a:buFont typeface="Wingdings" panose="05000000000000000000" pitchFamily="2" charset="2"/>
              <a:buChar char="Ø"/>
            </a:pPr>
            <a:r>
              <a:rPr lang="tr-TR" sz="2200" dirty="0">
                <a:solidFill>
                  <a:schemeClr val="tx1"/>
                </a:solidFill>
              </a:rPr>
              <a:t> Millî Eğitim Bakanlığı Personeli Hizmet İçi Eğitim Yönetmeliği hükümleri çerçevesinde </a:t>
            </a:r>
            <a:r>
              <a:rPr lang="tr-TR" sz="2200" dirty="0">
                <a:solidFill>
                  <a:srgbClr val="C00000"/>
                </a:solidFill>
              </a:rPr>
              <a:t>uzaktan eğitim </a:t>
            </a:r>
            <a:r>
              <a:rPr lang="tr-TR" sz="2200" dirty="0">
                <a:solidFill>
                  <a:schemeClr val="tx1"/>
                </a:solidFill>
              </a:rPr>
              <a:t>yöntemiyle </a:t>
            </a:r>
            <a:r>
              <a:rPr lang="tr-TR" sz="2200" dirty="0">
                <a:solidFill>
                  <a:srgbClr val="C00000"/>
                </a:solidFill>
              </a:rPr>
              <a:t>Öğretmen Bilişim Ağı (ÖBA)</a:t>
            </a:r>
            <a:r>
              <a:rPr lang="tr-TR" sz="2200" dirty="0">
                <a:solidFill>
                  <a:schemeClr val="tx1"/>
                </a:solidFill>
              </a:rPr>
              <a:t> üzerinden gerçekleştirilecektir. </a:t>
            </a:r>
            <a:endParaRPr lang="tr-TR" sz="2200" dirty="0" smtClean="0">
              <a:solidFill>
                <a:schemeClr val="tx1"/>
              </a:solidFill>
            </a:endParaRPr>
          </a:p>
          <a:p>
            <a:pPr algn="just">
              <a:buFont typeface="Wingdings" panose="05000000000000000000" pitchFamily="2" charset="2"/>
              <a:buChar char="ü"/>
            </a:pPr>
            <a:r>
              <a:rPr lang="tr-TR" sz="2200" dirty="0">
                <a:solidFill>
                  <a:schemeClr val="tx1"/>
                </a:solidFill>
              </a:rPr>
              <a:t>Uzman öğretmenlik/başöğretmenlik eğitimleri belirlenen tarih aralığında olmak üzere </a:t>
            </a:r>
            <a:r>
              <a:rPr lang="tr-TR" sz="2200" u="sng" dirty="0">
                <a:solidFill>
                  <a:schemeClr val="tx1"/>
                </a:solidFill>
              </a:rPr>
              <a:t>günün her saati erişime açık </a:t>
            </a:r>
            <a:r>
              <a:rPr lang="tr-TR" sz="2200" dirty="0">
                <a:solidFill>
                  <a:schemeClr val="tx1"/>
                </a:solidFill>
              </a:rPr>
              <a:t>tutulacaktır. </a:t>
            </a:r>
          </a:p>
          <a:p>
            <a:pPr algn="just">
              <a:buFont typeface="Wingdings" panose="05000000000000000000" pitchFamily="2" charset="2"/>
              <a:buChar char="ü"/>
            </a:pPr>
            <a:r>
              <a:rPr lang="tr-TR" sz="2200" dirty="0">
                <a:solidFill>
                  <a:schemeClr val="tx1"/>
                </a:solidFill>
              </a:rPr>
              <a:t> Ayrıca uzaktan eğitim yöntemiyle erişime açılan her bir eğitim konusunun içeriği </a:t>
            </a:r>
            <a:r>
              <a:rPr lang="tr-TR" sz="2200" u="sng" dirty="0">
                <a:solidFill>
                  <a:schemeClr val="tx1"/>
                </a:solidFill>
              </a:rPr>
              <a:t>yazılı doküman olarak</a:t>
            </a:r>
            <a:r>
              <a:rPr lang="tr-TR" sz="2200" dirty="0">
                <a:solidFill>
                  <a:schemeClr val="tx1"/>
                </a:solidFill>
              </a:rPr>
              <a:t> ÖBA üzerinden paylaşılacaktır</a:t>
            </a:r>
            <a:r>
              <a:rPr lang="tr-TR" sz="2200" dirty="0" smtClean="0">
                <a:solidFill>
                  <a:schemeClr val="tx1"/>
                </a:solidFill>
              </a:rPr>
              <a:t>.</a:t>
            </a:r>
            <a:endParaRPr lang="tr-TR" sz="2200" dirty="0">
              <a:solidFill>
                <a:schemeClr val="tx1"/>
              </a:solidFill>
            </a:endParaRPr>
          </a:p>
          <a:p>
            <a:pPr algn="just"/>
            <a:r>
              <a:rPr lang="tr-TR" sz="2200" dirty="0">
                <a:solidFill>
                  <a:schemeClr val="tx1"/>
                </a:solidFill>
              </a:rPr>
              <a:t>*** </a:t>
            </a:r>
            <a:r>
              <a:rPr lang="tr-TR" sz="2200" dirty="0">
                <a:solidFill>
                  <a:srgbClr val="C00000"/>
                </a:solidFill>
              </a:rPr>
              <a:t>Sadece yazılı doküman kullanılarak Eğitim Programını tamamlamak mümkün değildir. Eğitim izlenmesi esastır</a:t>
            </a:r>
            <a:r>
              <a:rPr lang="tr-TR" sz="2200" dirty="0" smtClean="0">
                <a:solidFill>
                  <a:srgbClr val="C00000"/>
                </a:solidFill>
              </a:rPr>
              <a:t>.</a:t>
            </a:r>
          </a:p>
          <a:p>
            <a:pPr algn="just"/>
            <a:r>
              <a:rPr lang="tr-TR" sz="2200" dirty="0">
                <a:solidFill>
                  <a:srgbClr val="C00000"/>
                </a:solidFill>
              </a:rPr>
              <a:t>Eğitim programını </a:t>
            </a:r>
            <a:r>
              <a:rPr lang="tr-TR" sz="2200" u="sng" dirty="0">
                <a:solidFill>
                  <a:srgbClr val="C00000"/>
                </a:solidFill>
              </a:rPr>
              <a:t>tamamlamayanlar</a:t>
            </a:r>
            <a:r>
              <a:rPr lang="tr-TR" sz="2200" dirty="0">
                <a:solidFill>
                  <a:srgbClr val="C00000"/>
                </a:solidFill>
              </a:rPr>
              <a:t> uzman öğretmen/başöğretmen </a:t>
            </a:r>
            <a:r>
              <a:rPr lang="tr-TR" sz="2200" dirty="0" smtClean="0">
                <a:solidFill>
                  <a:srgbClr val="C00000"/>
                </a:solidFill>
              </a:rPr>
              <a:t>unvanı ve sınav </a:t>
            </a:r>
            <a:r>
              <a:rPr lang="tr-TR" sz="2200" dirty="0">
                <a:solidFill>
                  <a:srgbClr val="C00000"/>
                </a:solidFill>
              </a:rPr>
              <a:t>için </a:t>
            </a:r>
            <a:r>
              <a:rPr lang="tr-TR" sz="2200" u="sng" dirty="0">
                <a:solidFill>
                  <a:srgbClr val="C00000"/>
                </a:solidFill>
              </a:rPr>
              <a:t>başvuruda bulunamayacaktır. </a:t>
            </a:r>
          </a:p>
          <a:p>
            <a:pPr algn="just"/>
            <a:endParaRPr lang="tr-TR" sz="2400" dirty="0">
              <a:solidFill>
                <a:srgbClr val="C00000"/>
              </a:solidFill>
            </a:endParaRPr>
          </a:p>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268419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2417" y="167951"/>
            <a:ext cx="9559039" cy="998375"/>
          </a:xfrm>
        </p:spPr>
        <p:txBody>
          <a:bodyPr/>
          <a:lstStyle/>
          <a:p>
            <a:pPr algn="ctr"/>
            <a:r>
              <a:rPr lang="tr-TR" sz="2800" b="1" dirty="0">
                <a:solidFill>
                  <a:schemeClr val="tx1"/>
                </a:solidFill>
              </a:rPr>
              <a:t>YAZILI SINAV BAŞVURULARININ ALINMASI </a:t>
            </a:r>
            <a:br>
              <a:rPr lang="tr-TR" sz="2800" b="1" dirty="0">
                <a:solidFill>
                  <a:schemeClr val="tx1"/>
                </a:solidFill>
              </a:rPr>
            </a:br>
            <a:r>
              <a:rPr lang="tr-TR" sz="2800" b="1" dirty="0">
                <a:solidFill>
                  <a:schemeClr val="tx1"/>
                </a:solidFill>
              </a:rPr>
              <a:t>(26 EYLÜL- 03 EKİM 2022)</a:t>
            </a:r>
          </a:p>
        </p:txBody>
      </p:sp>
      <p:sp>
        <p:nvSpPr>
          <p:cNvPr id="3" name="Alt Başlık 2"/>
          <p:cNvSpPr>
            <a:spLocks noGrp="1"/>
          </p:cNvSpPr>
          <p:nvPr>
            <p:ph type="subTitle" idx="1"/>
          </p:nvPr>
        </p:nvSpPr>
        <p:spPr>
          <a:xfrm>
            <a:off x="587829" y="1642188"/>
            <a:ext cx="11308702" cy="5579706"/>
          </a:xfrm>
        </p:spPr>
        <p:txBody>
          <a:bodyPr>
            <a:noAutofit/>
          </a:bodyPr>
          <a:lstStyle/>
          <a:p>
            <a:pPr algn="just"/>
            <a:r>
              <a:rPr lang="tr-TR" sz="2400" u="sng" dirty="0">
                <a:solidFill>
                  <a:srgbClr val="C00000"/>
                </a:solidFill>
              </a:rPr>
              <a:t>Uzman öğretmen unvanı için </a:t>
            </a:r>
            <a:r>
              <a:rPr lang="tr-TR" sz="2400" dirty="0">
                <a:solidFill>
                  <a:schemeClr val="tx1"/>
                </a:solidFill>
              </a:rPr>
              <a:t>yapılacak yazılı sınava başvuruda bulunacak öğretmenlerde; </a:t>
            </a:r>
          </a:p>
          <a:p>
            <a:pPr marL="457200" indent="-457200" algn="just">
              <a:buAutoNum type="alphaLcParenR"/>
            </a:pPr>
            <a:r>
              <a:rPr lang="tr-TR" sz="2400" dirty="0">
                <a:solidFill>
                  <a:schemeClr val="tx1"/>
                </a:solidFill>
              </a:rPr>
              <a:t>Yazılı sınav başvuru tarihinin son günü </a:t>
            </a:r>
            <a:r>
              <a:rPr lang="tr-TR" sz="2400" b="1" dirty="0">
                <a:solidFill>
                  <a:srgbClr val="C00000"/>
                </a:solidFill>
              </a:rPr>
              <a:t>(03 Ekim 2022) </a:t>
            </a:r>
            <a:r>
              <a:rPr lang="tr-TR" sz="2400" dirty="0">
                <a:solidFill>
                  <a:schemeClr val="tx1"/>
                </a:solidFill>
              </a:rPr>
              <a:t>itibarıyla aday öğretmenlik dâhil öğretmenlikte en az </a:t>
            </a:r>
            <a:r>
              <a:rPr lang="tr-TR" sz="2400" b="1" dirty="0">
                <a:solidFill>
                  <a:srgbClr val="C00000"/>
                </a:solidFill>
              </a:rPr>
              <a:t>on yıl </a:t>
            </a:r>
            <a:r>
              <a:rPr lang="tr-TR" sz="2400" dirty="0">
                <a:solidFill>
                  <a:schemeClr val="tx1"/>
                </a:solidFill>
              </a:rPr>
              <a:t>hizmeti bulunmak, </a:t>
            </a:r>
          </a:p>
          <a:p>
            <a:pPr marL="457200" indent="-457200" algn="just">
              <a:buAutoNum type="alphaLcParenR"/>
            </a:pPr>
            <a:r>
              <a:rPr lang="tr-TR" sz="2400" dirty="0">
                <a:solidFill>
                  <a:schemeClr val="tx1"/>
                </a:solidFill>
              </a:rPr>
              <a:t>Öğretmen olarak görev yapıyor olmak, </a:t>
            </a:r>
          </a:p>
          <a:p>
            <a:pPr marL="457200" indent="-457200" algn="just">
              <a:buAutoNum type="alphaLcParenR"/>
            </a:pPr>
            <a:r>
              <a:rPr lang="tr-TR" sz="2400" dirty="0">
                <a:solidFill>
                  <a:schemeClr val="tx1"/>
                </a:solidFill>
              </a:rPr>
              <a:t>Kademe ilerlemesinin durdurulması cezası bulunmamak, </a:t>
            </a:r>
          </a:p>
          <a:p>
            <a:pPr marL="457200" indent="-457200" algn="just">
              <a:buAutoNum type="alphaLcParenR"/>
            </a:pPr>
            <a:r>
              <a:rPr lang="tr-TR" sz="2400" dirty="0">
                <a:solidFill>
                  <a:schemeClr val="tx1"/>
                </a:solidFill>
              </a:rPr>
              <a:t>Öğretmenlerin mesleki gelişimlerine yönelik hazırlanan en az </a:t>
            </a:r>
            <a:r>
              <a:rPr lang="tr-TR" sz="2400" u="sng" dirty="0">
                <a:solidFill>
                  <a:schemeClr val="tx1"/>
                </a:solidFill>
              </a:rPr>
              <a:t>180 saatlik Uzman Öğretmenlik Eğitim Programını tamamlamış</a:t>
            </a:r>
            <a:r>
              <a:rPr lang="tr-TR" sz="2400" dirty="0">
                <a:solidFill>
                  <a:schemeClr val="tx1"/>
                </a:solidFill>
              </a:rPr>
              <a:t> olmak, </a:t>
            </a:r>
          </a:p>
          <a:p>
            <a:pPr marL="457200" indent="-457200" algn="just">
              <a:buAutoNum type="alphaLcParenR"/>
            </a:pPr>
            <a:r>
              <a:rPr lang="tr-TR" sz="2400" dirty="0">
                <a:solidFill>
                  <a:schemeClr val="tx1"/>
                </a:solidFill>
              </a:rPr>
              <a:t>Uzman Öğretmenlik Mesleki Gelişim Çalışmalarını tamamlamış olmak, </a:t>
            </a:r>
          </a:p>
          <a:p>
            <a:pPr algn="just"/>
            <a:r>
              <a:rPr lang="tr-TR" sz="2400" dirty="0">
                <a:solidFill>
                  <a:schemeClr val="tx1"/>
                </a:solidFill>
              </a:rPr>
              <a:t>şartları aranacaktır. </a:t>
            </a:r>
          </a:p>
          <a:p>
            <a:pPr algn="just"/>
            <a:r>
              <a:rPr lang="tr-TR" sz="2200" u="sng" dirty="0" smtClean="0">
                <a:solidFill>
                  <a:srgbClr val="C00000"/>
                </a:solidFill>
              </a:rPr>
              <a:t>. </a:t>
            </a:r>
            <a:endParaRPr lang="tr-TR" sz="2200" u="sng" dirty="0">
              <a:solidFill>
                <a:srgbClr val="C00000"/>
              </a:solidFill>
            </a:endParaRPr>
          </a:p>
          <a:p>
            <a:pPr algn="just"/>
            <a:endParaRPr lang="tr-TR" sz="2400" dirty="0">
              <a:solidFill>
                <a:srgbClr val="C00000"/>
              </a:solidFill>
            </a:endParaRPr>
          </a:p>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59757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2417" y="167951"/>
            <a:ext cx="9559039" cy="998375"/>
          </a:xfrm>
        </p:spPr>
        <p:txBody>
          <a:bodyPr/>
          <a:lstStyle/>
          <a:p>
            <a:pPr algn="ctr"/>
            <a:r>
              <a:rPr lang="tr-TR" sz="2800" b="1" dirty="0">
                <a:solidFill>
                  <a:schemeClr val="tx1"/>
                </a:solidFill>
              </a:rPr>
              <a:t>YAZILI SINAV BAŞVURULARININ DEĞERLENDİRİLMESİ</a:t>
            </a:r>
            <a:br>
              <a:rPr lang="tr-TR" sz="2800" b="1" dirty="0">
                <a:solidFill>
                  <a:schemeClr val="tx1"/>
                </a:solidFill>
              </a:rPr>
            </a:br>
            <a:r>
              <a:rPr lang="tr-TR" sz="2800" b="1" dirty="0">
                <a:solidFill>
                  <a:schemeClr val="tx1"/>
                </a:solidFill>
              </a:rPr>
              <a:t>(26 Eylül- 07 Ekim)</a:t>
            </a:r>
          </a:p>
        </p:txBody>
      </p:sp>
      <p:sp>
        <p:nvSpPr>
          <p:cNvPr id="3" name="Alt Başlık 2"/>
          <p:cNvSpPr>
            <a:spLocks noGrp="1"/>
          </p:cNvSpPr>
          <p:nvPr>
            <p:ph type="subTitle" idx="1"/>
          </p:nvPr>
        </p:nvSpPr>
        <p:spPr>
          <a:xfrm>
            <a:off x="1978090" y="1856792"/>
            <a:ext cx="6652726" cy="3890865"/>
          </a:xfrm>
        </p:spPr>
        <p:txBody>
          <a:bodyPr>
            <a:noAutofit/>
          </a:bodyPr>
          <a:lstStyle/>
          <a:p>
            <a:pPr algn="l"/>
            <a:r>
              <a:rPr lang="tr-TR" sz="2400" b="1" u="sng" dirty="0">
                <a:solidFill>
                  <a:srgbClr val="C00000"/>
                </a:solidFill>
              </a:rPr>
              <a:t>Başvuruların sırasıyla; </a:t>
            </a:r>
          </a:p>
          <a:p>
            <a:pPr algn="l"/>
            <a:endParaRPr lang="tr-TR" sz="2400" b="1" u="sng" dirty="0">
              <a:solidFill>
                <a:srgbClr val="C00000"/>
              </a:solidFill>
            </a:endParaRPr>
          </a:p>
          <a:p>
            <a:pPr algn="l">
              <a:buFont typeface="Wingdings" panose="05000000000000000000" pitchFamily="2" charset="2"/>
              <a:buChar char="Ø"/>
            </a:pPr>
            <a:r>
              <a:rPr lang="tr-TR" sz="2400" dirty="0"/>
              <a:t> </a:t>
            </a:r>
            <a:r>
              <a:rPr lang="tr-TR" sz="2400" dirty="0">
                <a:solidFill>
                  <a:schemeClr val="tx1"/>
                </a:solidFill>
              </a:rPr>
              <a:t>Okul/kurum müdürlüğü!</a:t>
            </a:r>
          </a:p>
          <a:p>
            <a:pPr algn="l">
              <a:buFont typeface="Wingdings" panose="05000000000000000000" pitchFamily="2" charset="2"/>
              <a:buChar char="Ø"/>
            </a:pPr>
            <a:r>
              <a:rPr lang="tr-TR" sz="2400" dirty="0">
                <a:solidFill>
                  <a:schemeClr val="tx1"/>
                </a:solidFill>
              </a:rPr>
              <a:t> İlçe millî eğitim müdürlüğü,</a:t>
            </a:r>
          </a:p>
          <a:p>
            <a:pPr algn="l">
              <a:buFont typeface="Wingdings" panose="05000000000000000000" pitchFamily="2" charset="2"/>
              <a:buChar char="Ø"/>
            </a:pPr>
            <a:r>
              <a:rPr lang="tr-TR" sz="2400" dirty="0">
                <a:solidFill>
                  <a:schemeClr val="tx1"/>
                </a:solidFill>
              </a:rPr>
              <a:t> İl değerlendirme komisyonunca,</a:t>
            </a:r>
          </a:p>
          <a:p>
            <a:pPr algn="l"/>
            <a:endParaRPr lang="tr-TR" sz="2400" dirty="0">
              <a:solidFill>
                <a:schemeClr val="tx1"/>
              </a:solidFill>
            </a:endParaRPr>
          </a:p>
          <a:p>
            <a:pPr algn="l"/>
            <a:r>
              <a:rPr lang="tr-TR" sz="2400" dirty="0">
                <a:solidFill>
                  <a:schemeClr val="tx1"/>
                </a:solidFill>
              </a:rPr>
              <a:t>değerlendirilip onaylanması gerekmektedir. </a:t>
            </a:r>
          </a:p>
          <a:p>
            <a:endParaRPr lang="tr-TR" sz="2400" dirty="0"/>
          </a:p>
          <a:p>
            <a:pPr algn="l"/>
            <a:endParaRPr lang="tr-TR" sz="2400" dirty="0">
              <a:solidFill>
                <a:srgbClr val="C00000"/>
              </a:solidFill>
            </a:endParaRPr>
          </a:p>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3649743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2417" y="167951"/>
            <a:ext cx="9559039" cy="998375"/>
          </a:xfrm>
        </p:spPr>
        <p:txBody>
          <a:bodyPr/>
          <a:lstStyle/>
          <a:p>
            <a:pPr algn="ctr"/>
            <a:r>
              <a:rPr lang="tr-TR" sz="2800" b="1" dirty="0">
                <a:solidFill>
                  <a:schemeClr val="tx1"/>
                </a:solidFill>
              </a:rPr>
              <a:t>YAZILI SINAV BAŞVURULARININ ALINMASI </a:t>
            </a:r>
            <a:br>
              <a:rPr lang="tr-TR" sz="2800" b="1" dirty="0">
                <a:solidFill>
                  <a:schemeClr val="tx1"/>
                </a:solidFill>
              </a:rPr>
            </a:br>
            <a:r>
              <a:rPr lang="tr-TR" sz="2800" b="1" dirty="0">
                <a:solidFill>
                  <a:schemeClr val="tx1"/>
                </a:solidFill>
              </a:rPr>
              <a:t>(26 EYLÜL- 03 EKİM 2022)</a:t>
            </a:r>
          </a:p>
        </p:txBody>
      </p:sp>
      <p:sp>
        <p:nvSpPr>
          <p:cNvPr id="3" name="Alt Başlık 2"/>
          <p:cNvSpPr>
            <a:spLocks noGrp="1"/>
          </p:cNvSpPr>
          <p:nvPr>
            <p:ph type="subTitle" idx="1"/>
          </p:nvPr>
        </p:nvSpPr>
        <p:spPr>
          <a:xfrm>
            <a:off x="587829" y="1642188"/>
            <a:ext cx="11308702" cy="5579706"/>
          </a:xfrm>
        </p:spPr>
        <p:txBody>
          <a:bodyPr>
            <a:noAutofit/>
          </a:bodyPr>
          <a:lstStyle/>
          <a:p>
            <a:pPr algn="just"/>
            <a:r>
              <a:rPr lang="tr-TR" sz="2400" b="1" dirty="0" smtClean="0">
                <a:solidFill>
                  <a:srgbClr val="C00000"/>
                </a:solidFill>
              </a:rPr>
              <a:t>Başöğretmen </a:t>
            </a:r>
            <a:r>
              <a:rPr lang="tr-TR" sz="2400" b="1" dirty="0">
                <a:solidFill>
                  <a:srgbClr val="C00000"/>
                </a:solidFill>
              </a:rPr>
              <a:t>unvanı için </a:t>
            </a:r>
            <a:r>
              <a:rPr lang="tr-TR" sz="2400" dirty="0">
                <a:solidFill>
                  <a:schemeClr val="tx1"/>
                </a:solidFill>
              </a:rPr>
              <a:t>yapılacak yazılı sınava başvuruda bulunacak öğretmenlerde; </a:t>
            </a:r>
          </a:p>
          <a:p>
            <a:pPr marL="457200" indent="-457200" algn="just">
              <a:buAutoNum type="alphaLcParenR"/>
            </a:pPr>
            <a:r>
              <a:rPr lang="tr-TR" sz="2400" dirty="0">
                <a:solidFill>
                  <a:schemeClr val="tx1"/>
                </a:solidFill>
              </a:rPr>
              <a:t>Yazılı sınav başvuru tarihinin son günü </a:t>
            </a:r>
            <a:r>
              <a:rPr lang="tr-TR" sz="2400" b="1" dirty="0">
                <a:solidFill>
                  <a:srgbClr val="C00000"/>
                </a:solidFill>
              </a:rPr>
              <a:t>(03 Ekim 2022) </a:t>
            </a:r>
            <a:r>
              <a:rPr lang="tr-TR" sz="2400" dirty="0">
                <a:solidFill>
                  <a:schemeClr val="tx1"/>
                </a:solidFill>
              </a:rPr>
              <a:t>itibarıyla </a:t>
            </a:r>
            <a:r>
              <a:rPr lang="tr-TR" sz="2400" dirty="0" smtClean="0">
                <a:solidFill>
                  <a:schemeClr val="tx1"/>
                </a:solidFill>
              </a:rPr>
              <a:t>uzman öğretmenlikte </a:t>
            </a:r>
            <a:r>
              <a:rPr lang="tr-TR" sz="2400" dirty="0">
                <a:solidFill>
                  <a:schemeClr val="tx1"/>
                </a:solidFill>
              </a:rPr>
              <a:t>en az </a:t>
            </a:r>
            <a:r>
              <a:rPr lang="tr-TR" sz="2400" b="1" dirty="0">
                <a:solidFill>
                  <a:srgbClr val="C00000"/>
                </a:solidFill>
              </a:rPr>
              <a:t>on yıl </a:t>
            </a:r>
            <a:r>
              <a:rPr lang="tr-TR" sz="2400" dirty="0">
                <a:solidFill>
                  <a:schemeClr val="tx1"/>
                </a:solidFill>
              </a:rPr>
              <a:t>hizmeti bulunmak, </a:t>
            </a:r>
          </a:p>
          <a:p>
            <a:pPr marL="457200" indent="-457200" algn="just">
              <a:buAutoNum type="alphaLcParenR"/>
            </a:pPr>
            <a:r>
              <a:rPr lang="tr-TR" sz="2400" dirty="0">
                <a:solidFill>
                  <a:schemeClr val="tx1"/>
                </a:solidFill>
              </a:rPr>
              <a:t>Öğretmen olarak görev yapıyor olmak, </a:t>
            </a:r>
          </a:p>
          <a:p>
            <a:pPr marL="457200" indent="-457200" algn="just">
              <a:buAutoNum type="alphaLcParenR"/>
            </a:pPr>
            <a:r>
              <a:rPr lang="tr-TR" sz="2400" dirty="0">
                <a:solidFill>
                  <a:schemeClr val="tx1"/>
                </a:solidFill>
              </a:rPr>
              <a:t>Kademe ilerlemesinin durdurulması cezası bulunmamak, </a:t>
            </a:r>
          </a:p>
          <a:p>
            <a:pPr marL="457200" indent="-457200" algn="just">
              <a:buAutoNum type="alphaLcParenR"/>
            </a:pPr>
            <a:r>
              <a:rPr lang="tr-TR" sz="2400" dirty="0" smtClean="0">
                <a:solidFill>
                  <a:schemeClr val="tx1"/>
                </a:solidFill>
              </a:rPr>
              <a:t>Uzman öğretmenlerin </a:t>
            </a:r>
            <a:r>
              <a:rPr lang="tr-TR" sz="2400" dirty="0">
                <a:solidFill>
                  <a:schemeClr val="tx1"/>
                </a:solidFill>
              </a:rPr>
              <a:t>mesleki gelişimlerine yönelik hazırlanan en az </a:t>
            </a:r>
            <a:r>
              <a:rPr lang="tr-TR" sz="2400" u="sng" dirty="0" smtClean="0">
                <a:solidFill>
                  <a:schemeClr val="tx1"/>
                </a:solidFill>
              </a:rPr>
              <a:t>240 </a:t>
            </a:r>
            <a:r>
              <a:rPr lang="tr-TR" sz="2400" u="sng" dirty="0">
                <a:solidFill>
                  <a:schemeClr val="tx1"/>
                </a:solidFill>
              </a:rPr>
              <a:t>saatlik Uzman Öğretmenlik Eğitim Programını tamamlamış</a:t>
            </a:r>
            <a:r>
              <a:rPr lang="tr-TR" sz="2400" dirty="0">
                <a:solidFill>
                  <a:schemeClr val="tx1"/>
                </a:solidFill>
              </a:rPr>
              <a:t> olmak, </a:t>
            </a:r>
          </a:p>
          <a:p>
            <a:pPr marL="457200" indent="-457200" algn="just">
              <a:buAutoNum type="alphaLcParenR"/>
            </a:pPr>
            <a:r>
              <a:rPr lang="tr-TR" sz="2400" dirty="0" smtClean="0">
                <a:solidFill>
                  <a:schemeClr val="tx1"/>
                </a:solidFill>
              </a:rPr>
              <a:t>Başöğretmenlik </a:t>
            </a:r>
            <a:r>
              <a:rPr lang="tr-TR" sz="2400" dirty="0">
                <a:solidFill>
                  <a:schemeClr val="tx1"/>
                </a:solidFill>
              </a:rPr>
              <a:t>Mesleki Gelişim Çalışmalarını tamamlamış olmak, </a:t>
            </a:r>
          </a:p>
          <a:p>
            <a:pPr algn="just"/>
            <a:r>
              <a:rPr lang="tr-TR" sz="2400" dirty="0">
                <a:solidFill>
                  <a:schemeClr val="tx1"/>
                </a:solidFill>
              </a:rPr>
              <a:t>şartları aranacaktır. </a:t>
            </a:r>
          </a:p>
          <a:p>
            <a:pPr algn="just"/>
            <a:r>
              <a:rPr lang="tr-TR" sz="2200" u="sng" dirty="0" smtClean="0">
                <a:solidFill>
                  <a:srgbClr val="C00000"/>
                </a:solidFill>
              </a:rPr>
              <a:t>. </a:t>
            </a:r>
            <a:endParaRPr lang="tr-TR" sz="2200" u="sng" dirty="0">
              <a:solidFill>
                <a:srgbClr val="C00000"/>
              </a:solidFill>
            </a:endParaRPr>
          </a:p>
          <a:p>
            <a:pPr algn="just"/>
            <a:endParaRPr lang="tr-TR" sz="2400" dirty="0">
              <a:solidFill>
                <a:srgbClr val="C00000"/>
              </a:solidFill>
            </a:endParaRPr>
          </a:p>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999542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2417" y="438539"/>
            <a:ext cx="9559039" cy="643812"/>
          </a:xfrm>
        </p:spPr>
        <p:txBody>
          <a:bodyPr/>
          <a:lstStyle/>
          <a:p>
            <a:pPr algn="ctr"/>
            <a:r>
              <a:rPr lang="tr-TR" sz="2800" b="1" dirty="0">
                <a:solidFill>
                  <a:schemeClr val="tx1"/>
                </a:solidFill>
              </a:rPr>
              <a:t>YAZILI SINAVDAN MUAFİYET</a:t>
            </a:r>
          </a:p>
        </p:txBody>
      </p:sp>
      <p:sp>
        <p:nvSpPr>
          <p:cNvPr id="3" name="Alt Başlık 2"/>
          <p:cNvSpPr>
            <a:spLocks noGrp="1"/>
          </p:cNvSpPr>
          <p:nvPr>
            <p:ph type="subTitle" idx="1"/>
          </p:nvPr>
        </p:nvSpPr>
        <p:spPr>
          <a:xfrm>
            <a:off x="531845" y="1306286"/>
            <a:ext cx="11308702" cy="5075853"/>
          </a:xfrm>
        </p:spPr>
        <p:txBody>
          <a:bodyPr>
            <a:noAutofit/>
          </a:bodyPr>
          <a:lstStyle/>
          <a:p>
            <a:pPr algn="just">
              <a:buFont typeface="Wingdings" panose="05000000000000000000" pitchFamily="2" charset="2"/>
              <a:buChar char="ü"/>
            </a:pPr>
            <a:r>
              <a:rPr lang="tr-TR" sz="2400" dirty="0">
                <a:solidFill>
                  <a:schemeClr val="tx1"/>
                </a:solidFill>
              </a:rPr>
              <a:t>Lisansüstü eğitimini tamamlayan öğretmenler, uzman öğretmen unvanı için öngörülen; doktora eğitimini tamamlayan uzman öğretmenler ise başöğretmen unvanı için öngörülen yazılı sınavdan muaf tutulacaktır</a:t>
            </a:r>
            <a:r>
              <a:rPr lang="tr-TR" sz="2400" dirty="0" smtClean="0">
                <a:solidFill>
                  <a:schemeClr val="tx1"/>
                </a:solidFill>
              </a:rPr>
              <a:t>.</a:t>
            </a:r>
            <a:endParaRPr lang="tr-TR" sz="2400" dirty="0">
              <a:solidFill>
                <a:schemeClr val="tx1"/>
              </a:solidFill>
            </a:endParaRPr>
          </a:p>
          <a:p>
            <a:pPr algn="just"/>
            <a:r>
              <a:rPr lang="tr-TR" sz="2400" b="1" dirty="0">
                <a:solidFill>
                  <a:srgbClr val="C00000"/>
                </a:solidFill>
              </a:rPr>
              <a:t>*** Yazılı sınavdan muafiyet durumu; Eğitim Programından ve Mesleki Gelişim Çalışmalarından muafiyeti getirmemektedir.</a:t>
            </a:r>
          </a:p>
          <a:p>
            <a:pPr algn="l"/>
            <a:r>
              <a:rPr lang="tr-TR" sz="2200" dirty="0">
                <a:solidFill>
                  <a:schemeClr val="tx1"/>
                </a:solidFill>
              </a:rPr>
              <a:t>Lisansüstü eğitimini tamamlayan öğretmenler, </a:t>
            </a:r>
            <a:r>
              <a:rPr lang="tr-TR" sz="2200" dirty="0">
                <a:solidFill>
                  <a:srgbClr val="C00000"/>
                </a:solidFill>
              </a:rPr>
              <a:t>ADAY ÖĞRETMENLİK VE ÖĞRETMENLİK </a:t>
            </a:r>
            <a:r>
              <a:rPr lang="tr-TR" sz="2200" dirty="0" smtClean="0">
                <a:solidFill>
                  <a:srgbClr val="C00000"/>
                </a:solidFill>
              </a:rPr>
              <a:t>KARİYER BASAMAKLARI YÖNETMELİĞİ’ </a:t>
            </a:r>
            <a:r>
              <a:rPr lang="tr-TR" sz="2200" dirty="0" err="1" smtClean="0">
                <a:solidFill>
                  <a:schemeClr val="tx1"/>
                </a:solidFill>
              </a:rPr>
              <a:t>nin</a:t>
            </a:r>
            <a:r>
              <a:rPr lang="tr-TR" sz="2200" dirty="0" smtClean="0">
                <a:solidFill>
                  <a:srgbClr val="C00000"/>
                </a:solidFill>
              </a:rPr>
              <a:t> </a:t>
            </a:r>
            <a:r>
              <a:rPr lang="tr-TR" sz="2200" dirty="0" smtClean="0">
                <a:solidFill>
                  <a:schemeClr val="tx1"/>
                </a:solidFill>
              </a:rPr>
              <a:t>12</a:t>
            </a:r>
            <a:r>
              <a:rPr lang="tr-TR" sz="2200" dirty="0">
                <a:solidFill>
                  <a:schemeClr val="tx1"/>
                </a:solidFill>
              </a:rPr>
              <a:t>. maddenin birinci fıkrasında uzman öğretmen unvanı için öngörülen yazılı sınava başvuruda bulunacaklarda aranan şartları taşımaları hâlinde uzman öğretmen unvanı için; </a:t>
            </a:r>
            <a:endParaRPr lang="tr-TR" sz="2200" dirty="0" smtClean="0">
              <a:solidFill>
                <a:schemeClr val="tx1"/>
              </a:solidFill>
            </a:endParaRPr>
          </a:p>
          <a:p>
            <a:pPr algn="l"/>
            <a:r>
              <a:rPr lang="tr-TR" sz="2200" dirty="0" smtClean="0">
                <a:solidFill>
                  <a:schemeClr val="tx1"/>
                </a:solidFill>
              </a:rPr>
              <a:t>Doktora </a:t>
            </a:r>
            <a:r>
              <a:rPr lang="tr-TR" sz="2200" dirty="0">
                <a:solidFill>
                  <a:schemeClr val="tx1"/>
                </a:solidFill>
              </a:rPr>
              <a:t>eğitimini tamamlayan uzman öğretmenler, </a:t>
            </a:r>
            <a:r>
              <a:rPr lang="tr-TR" sz="2200" dirty="0">
                <a:solidFill>
                  <a:srgbClr val="C00000"/>
                </a:solidFill>
              </a:rPr>
              <a:t>ADAY ÖĞRETMENLİK VE ÖĞRETMENLİK KARİYER BASAMAKLARI YÖNETMELİĞİ’ </a:t>
            </a:r>
            <a:r>
              <a:rPr lang="tr-TR" sz="2200" dirty="0" err="1">
                <a:solidFill>
                  <a:schemeClr val="tx1"/>
                </a:solidFill>
              </a:rPr>
              <a:t>nin</a:t>
            </a:r>
            <a:r>
              <a:rPr lang="tr-TR" sz="2200" dirty="0">
                <a:solidFill>
                  <a:srgbClr val="C00000"/>
                </a:solidFill>
              </a:rPr>
              <a:t> </a:t>
            </a:r>
            <a:r>
              <a:rPr lang="tr-TR" sz="2200" dirty="0" smtClean="0">
                <a:solidFill>
                  <a:schemeClr val="tx1"/>
                </a:solidFill>
              </a:rPr>
              <a:t>12. maddenin </a:t>
            </a:r>
            <a:r>
              <a:rPr lang="tr-TR" sz="2200" dirty="0">
                <a:solidFill>
                  <a:schemeClr val="tx1"/>
                </a:solidFill>
              </a:rPr>
              <a:t>ikinci fıkrasında başöğretmen unvanı için öngörülen yazılı sınava başvuruda bulunacaklarda aranan şartları taşımaları hâlinde başöğretmen unvanı için başvuruda bulunabilir.</a:t>
            </a:r>
          </a:p>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556925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5861"/>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640293341"/>
              </p:ext>
            </p:extLst>
          </p:nvPr>
        </p:nvGraphicFramePr>
        <p:xfrm>
          <a:off x="751114" y="1240970"/>
          <a:ext cx="10963470" cy="5071605"/>
        </p:xfrm>
        <a:graphic>
          <a:graphicData uri="http://schemas.openxmlformats.org/drawingml/2006/table">
            <a:tbl>
              <a:tblPr firstRow="1" bandRow="1">
                <a:tableStyleId>{5C22544A-7EE6-4342-B048-85BDC9FD1C3A}</a:tableStyleId>
              </a:tblPr>
              <a:tblGrid>
                <a:gridCol w="3447661">
                  <a:extLst>
                    <a:ext uri="{9D8B030D-6E8A-4147-A177-3AD203B41FA5}">
                      <a16:colId xmlns:a16="http://schemas.microsoft.com/office/drawing/2014/main" val="150942570"/>
                    </a:ext>
                  </a:extLst>
                </a:gridCol>
                <a:gridCol w="7515809">
                  <a:extLst>
                    <a:ext uri="{9D8B030D-6E8A-4147-A177-3AD203B41FA5}">
                      <a16:colId xmlns:a16="http://schemas.microsoft.com/office/drawing/2014/main" val="396949295"/>
                    </a:ext>
                  </a:extLst>
                </a:gridCol>
              </a:tblGrid>
              <a:tr h="494525">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70840">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370840">
                <a:tc>
                  <a:txBody>
                    <a:bodyPr/>
                    <a:lstStyle/>
                    <a:p>
                      <a:r>
                        <a:rPr lang="tr-TR" b="1" dirty="0" smtClean="0">
                          <a:solidFill>
                            <a:srgbClr val="C00000"/>
                          </a:solidFill>
                        </a:rPr>
                        <a:t>1.1. </a:t>
                      </a:r>
                      <a:r>
                        <a:rPr lang="tr-TR" dirty="0" smtClean="0"/>
                        <a:t>Destek eğitim odasında fiilen ders okutmuş olmak</a:t>
                      </a:r>
                      <a:endParaRPr lang="tr-TR" dirty="0"/>
                    </a:p>
                  </a:txBody>
                  <a:tcPr/>
                </a:tc>
                <a:tc>
                  <a:txBody>
                    <a:bodyPr/>
                    <a:lstStyle/>
                    <a:p>
                      <a:r>
                        <a:rPr lang="tr-TR" dirty="0" smtClean="0"/>
                        <a:t>Bireyselleştirilmiş Eğitim Programı kapsamında valilik/kaymakamlık onayıyla okullarca yürütülen çalışmalar, süresine bakılmaksızın bu başlıkta değerlendirilir. Bu mesleki gelişim çalışması, valilik/kaymakamlık onayı ile belgelendirilir</a:t>
                      </a:r>
                      <a:endParaRPr lang="tr-TR" dirty="0"/>
                    </a:p>
                  </a:txBody>
                  <a:tcPr/>
                </a:tc>
                <a:extLst>
                  <a:ext uri="{0D108BD9-81ED-4DB2-BD59-A6C34878D82A}">
                    <a16:rowId xmlns:a16="http://schemas.microsoft.com/office/drawing/2014/main" val="2337635489"/>
                  </a:ext>
                </a:extLst>
              </a:tr>
              <a:tr h="370840">
                <a:tc>
                  <a:txBody>
                    <a:bodyPr/>
                    <a:lstStyle/>
                    <a:p>
                      <a:r>
                        <a:rPr lang="tr-TR" b="1" dirty="0" smtClean="0">
                          <a:solidFill>
                            <a:srgbClr val="C00000"/>
                          </a:solidFill>
                        </a:rPr>
                        <a:t>1.2. </a:t>
                      </a:r>
                      <a:r>
                        <a:rPr lang="tr-TR" dirty="0" smtClean="0"/>
                        <a:t>Evde veya hastanede eğitim hizmetleri kapsamında fiilen ders okutmuş olmak.</a:t>
                      </a:r>
                      <a:endParaRPr lang="tr-TR" dirty="0"/>
                    </a:p>
                  </a:txBody>
                  <a:tcPr/>
                </a:tc>
                <a:tc>
                  <a:txBody>
                    <a:bodyPr/>
                    <a:lstStyle/>
                    <a:p>
                      <a:r>
                        <a:rPr lang="tr-TR" dirty="0" smtClean="0"/>
                        <a:t>İlgili mevzuatına göre evde veya hastanede yapılan eğitim hizmetlerinde ders okutma görevi süresine bakılmaksızın bu kapsamda değerlendirilir. Bu mesleki gelişim çalışması, valilik/kaymakamlık onayı ile belgelendirilir.</a:t>
                      </a:r>
                      <a:endParaRPr lang="tr-TR" dirty="0"/>
                    </a:p>
                  </a:txBody>
                  <a:tcPr/>
                </a:tc>
                <a:extLst>
                  <a:ext uri="{0D108BD9-81ED-4DB2-BD59-A6C34878D82A}">
                    <a16:rowId xmlns:a16="http://schemas.microsoft.com/office/drawing/2014/main" val="2537411315"/>
                  </a:ext>
                </a:extLst>
              </a:tr>
              <a:tr h="370840">
                <a:tc>
                  <a:txBody>
                    <a:bodyPr/>
                    <a:lstStyle/>
                    <a:p>
                      <a:r>
                        <a:rPr lang="tr-TR" b="1" dirty="0" smtClean="0">
                          <a:solidFill>
                            <a:srgbClr val="C00000"/>
                          </a:solidFill>
                        </a:rPr>
                        <a:t>1.3.</a:t>
                      </a:r>
                      <a:r>
                        <a:rPr lang="tr-TR" dirty="0" smtClean="0"/>
                        <a:t> İlkokullarda Yetiştirme Programı (İYEP) kapsamında fiilen ders okutmuş olmak.</a:t>
                      </a:r>
                      <a:endParaRPr lang="tr-TR" dirty="0"/>
                    </a:p>
                  </a:txBody>
                  <a:tcPr/>
                </a:tc>
                <a:tc>
                  <a:txBody>
                    <a:bodyPr/>
                    <a:lstStyle/>
                    <a:p>
                      <a:r>
                        <a:rPr lang="tr-TR" dirty="0" smtClean="0"/>
                        <a:t>İlgili mevzuatına göre İYEP kapsamında ders okutma görevleri süresine bakılmaksızın bu kapsamda değerlendirilir. Bu mesleki gelişim çalışması, valilik/kaymakamlık onayı ile belgelendirilir.</a:t>
                      </a:r>
                      <a:endParaRPr lang="tr-TR" dirty="0"/>
                    </a:p>
                  </a:txBody>
                  <a:tcPr/>
                </a:tc>
                <a:extLst>
                  <a:ext uri="{0D108BD9-81ED-4DB2-BD59-A6C34878D82A}">
                    <a16:rowId xmlns:a16="http://schemas.microsoft.com/office/drawing/2014/main" val="153908275"/>
                  </a:ext>
                </a:extLst>
              </a:tr>
              <a:tr h="370840">
                <a:tc>
                  <a:txBody>
                    <a:bodyPr/>
                    <a:lstStyle/>
                    <a:p>
                      <a:r>
                        <a:rPr lang="tr-TR" b="1" dirty="0" smtClean="0">
                          <a:solidFill>
                            <a:srgbClr val="C00000"/>
                          </a:solidFill>
                        </a:rPr>
                        <a:t>1.4. </a:t>
                      </a:r>
                      <a:r>
                        <a:rPr lang="tr-TR" dirty="0" smtClean="0"/>
                        <a:t>Destekleme ve Yetiştirme Kursları (DYK) kapsamında fiilen ders okutmuş olmak.</a:t>
                      </a:r>
                      <a:endParaRPr lang="tr-TR" dirty="0"/>
                    </a:p>
                  </a:txBody>
                  <a:tcPr/>
                </a:tc>
                <a:tc>
                  <a:txBody>
                    <a:bodyPr/>
                    <a:lstStyle/>
                    <a:p>
                      <a:r>
                        <a:rPr lang="tr-TR" dirty="0" smtClean="0"/>
                        <a:t>İlgili mevzuatına göre DYK kapsamında ders okutma görevleri süresine bakılmaksızın bu kapsamda değerlendirilir. Bu mesleki gelişim çalışması, valilik/kaymakamlık onayı ile belgelendirilir</a:t>
                      </a:r>
                      <a:endParaRPr lang="tr-TR"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1866904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5861"/>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2515390213"/>
              </p:ext>
            </p:extLst>
          </p:nvPr>
        </p:nvGraphicFramePr>
        <p:xfrm>
          <a:off x="751114" y="1240970"/>
          <a:ext cx="10963470" cy="5617030"/>
        </p:xfrm>
        <a:graphic>
          <a:graphicData uri="http://schemas.openxmlformats.org/drawingml/2006/table">
            <a:tbl>
              <a:tblPr firstRow="1" bandRow="1">
                <a:tableStyleId>{5C22544A-7EE6-4342-B048-85BDC9FD1C3A}</a:tableStyleId>
              </a:tblPr>
              <a:tblGrid>
                <a:gridCol w="4231433">
                  <a:extLst>
                    <a:ext uri="{9D8B030D-6E8A-4147-A177-3AD203B41FA5}">
                      <a16:colId xmlns:a16="http://schemas.microsoft.com/office/drawing/2014/main" val="150942570"/>
                    </a:ext>
                  </a:extLst>
                </a:gridCol>
                <a:gridCol w="6732037">
                  <a:extLst>
                    <a:ext uri="{9D8B030D-6E8A-4147-A177-3AD203B41FA5}">
                      <a16:colId xmlns:a16="http://schemas.microsoft.com/office/drawing/2014/main" val="396949295"/>
                    </a:ext>
                  </a:extLst>
                </a:gridCol>
              </a:tblGrid>
              <a:tr h="530184">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97580">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931318">
                <a:tc>
                  <a:txBody>
                    <a:bodyPr/>
                    <a:lstStyle/>
                    <a:p>
                      <a:r>
                        <a:rPr lang="tr-TR" sz="1700" b="1" dirty="0" smtClean="0">
                          <a:solidFill>
                            <a:srgbClr val="C00000"/>
                          </a:solidFill>
                        </a:rPr>
                        <a:t>1.5.</a:t>
                      </a:r>
                      <a:r>
                        <a:rPr lang="tr-TR" sz="1700" dirty="0" smtClean="0"/>
                        <a:t> Özel okullarda görev yapan öğretmenler bakımından takviye kurslarında fiilen ders okutmuş olmak.</a:t>
                      </a:r>
                      <a:endParaRPr lang="tr-TR" sz="1700" dirty="0"/>
                    </a:p>
                  </a:txBody>
                  <a:tcPr/>
                </a:tc>
                <a:tc>
                  <a:txBody>
                    <a:bodyPr/>
                    <a:lstStyle/>
                    <a:p>
                      <a:r>
                        <a:rPr lang="tr-TR" sz="1700" dirty="0" smtClean="0"/>
                        <a:t>Özel okullarda takviye kursları kapsamında yapılan ders görevleri süresine bakılmaksızın bu kapsamda değerlendirilir. Bu mesleki gelişim çalışması, görevlendirme yazısıyla belgelendirilir</a:t>
                      </a:r>
                      <a:endParaRPr lang="tr-TR" sz="1700" dirty="0"/>
                    </a:p>
                  </a:txBody>
                  <a:tcPr/>
                </a:tc>
                <a:extLst>
                  <a:ext uri="{0D108BD9-81ED-4DB2-BD59-A6C34878D82A}">
                    <a16:rowId xmlns:a16="http://schemas.microsoft.com/office/drawing/2014/main" val="2337635489"/>
                  </a:ext>
                </a:extLst>
              </a:tr>
              <a:tr h="1209079">
                <a:tc>
                  <a:txBody>
                    <a:bodyPr/>
                    <a:lstStyle/>
                    <a:p>
                      <a:r>
                        <a:rPr lang="tr-TR" sz="1700" b="1" dirty="0" smtClean="0">
                          <a:solidFill>
                            <a:srgbClr val="C00000"/>
                          </a:solidFill>
                        </a:rPr>
                        <a:t>1.6.</a:t>
                      </a:r>
                      <a:r>
                        <a:rPr lang="tr-TR" sz="1700" dirty="0" smtClean="0"/>
                        <a:t>Örgün eğitim kurumlarında görev yapan öğretmenler bakımından yaygın eğitim kursları kapsamında fiilen ders okutmuş olmak..</a:t>
                      </a:r>
                      <a:endParaRPr lang="tr-TR" sz="1700" dirty="0"/>
                    </a:p>
                  </a:txBody>
                  <a:tcPr/>
                </a:tc>
                <a:tc>
                  <a:txBody>
                    <a:bodyPr/>
                    <a:lstStyle/>
                    <a:p>
                      <a:r>
                        <a:rPr lang="tr-TR" sz="1600" dirty="0" smtClean="0"/>
                        <a:t>Örgün eğitim kurumlarında çalışmakta iken yaygın eğitim kurslarında yapılan görevler süresine bakılmaksızın bu kapsamda değerlendirilir. Bu mesleki gelişim çalışması, valilik/kaymakamlık onayı ile belgelendirilir.</a:t>
                      </a:r>
                      <a:endParaRPr lang="tr-TR" sz="1700" dirty="0"/>
                    </a:p>
                  </a:txBody>
                  <a:tcPr/>
                </a:tc>
                <a:extLst>
                  <a:ext uri="{0D108BD9-81ED-4DB2-BD59-A6C34878D82A}">
                    <a16:rowId xmlns:a16="http://schemas.microsoft.com/office/drawing/2014/main" val="2537411315"/>
                  </a:ext>
                </a:extLst>
              </a:tr>
              <a:tr h="1143723">
                <a:tc>
                  <a:txBody>
                    <a:bodyPr/>
                    <a:lstStyle/>
                    <a:p>
                      <a:r>
                        <a:rPr lang="tr-TR" sz="1700" b="1" dirty="0" smtClean="0">
                          <a:solidFill>
                            <a:srgbClr val="C00000"/>
                          </a:solidFill>
                        </a:rPr>
                        <a:t>1.7.</a:t>
                      </a:r>
                      <a:r>
                        <a:rPr lang="tr-TR" sz="1700" dirty="0" smtClean="0"/>
                        <a:t> Ders dışı eğitim çalışmalarında öğretmen olarak fiilen görev yapmış olmak.</a:t>
                      </a:r>
                      <a:endParaRPr lang="tr-TR" sz="1700" dirty="0"/>
                    </a:p>
                  </a:txBody>
                  <a:tcPr/>
                </a:tc>
                <a:tc>
                  <a:txBody>
                    <a:bodyPr/>
                    <a:lstStyle/>
                    <a:p>
                      <a:r>
                        <a:rPr lang="tr-TR" sz="1600" dirty="0" smtClean="0"/>
                        <a:t>İlgili mevzuatına göre ders dışı eğitim çalışmaları (egzersiz) kapsamında yapılan çalışmalar süresine bakılmaksızın bu kapsamda değerlendirilir. Bu mesleki gelişim çalışması, valilik/kaymakamlık onayı ile belgelendirilir.</a:t>
                      </a:r>
                      <a:endParaRPr lang="tr-TR" sz="1700" dirty="0"/>
                    </a:p>
                  </a:txBody>
                  <a:tcPr/>
                </a:tc>
                <a:extLst>
                  <a:ext uri="{0D108BD9-81ED-4DB2-BD59-A6C34878D82A}">
                    <a16:rowId xmlns:a16="http://schemas.microsoft.com/office/drawing/2014/main" val="153908275"/>
                  </a:ext>
                </a:extLst>
              </a:tr>
              <a:tr h="1405146">
                <a:tc>
                  <a:txBody>
                    <a:bodyPr/>
                    <a:lstStyle/>
                    <a:p>
                      <a:r>
                        <a:rPr lang="tr-TR" sz="1700" b="1" dirty="0" smtClean="0">
                          <a:solidFill>
                            <a:srgbClr val="C00000"/>
                          </a:solidFill>
                        </a:rPr>
                        <a:t>1.8. </a:t>
                      </a:r>
                      <a:r>
                        <a:rPr lang="tr-TR" sz="1700" dirty="0" smtClean="0"/>
                        <a:t>Okulca/kurumca yapılacak görevlendirme kapsamında tercih danışmanlığı yapmış olmak.</a:t>
                      </a:r>
                      <a:endParaRPr lang="tr-TR" sz="1700" dirty="0"/>
                    </a:p>
                  </a:txBody>
                  <a:tcPr/>
                </a:tc>
                <a:tc>
                  <a:txBody>
                    <a:bodyPr/>
                    <a:lstStyle/>
                    <a:p>
                      <a:r>
                        <a:rPr lang="tr-TR" sz="1600" dirty="0" smtClean="0"/>
                        <a:t>Rehber öğretmenlerin yıllık çalışma programları kapsamında yürüttükleri görevlerden ayrı olmak üzere valilik/kaymakamlık onayı ile yürüttükleri tercih danışmanlığı görevleri bu kapsamda değerlendirilir. Bu mesleki gelişim çalışması, valilik/kaymakamlık onayı ile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226653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167951"/>
            <a:ext cx="11056776" cy="531844"/>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158876156"/>
              </p:ext>
            </p:extLst>
          </p:nvPr>
        </p:nvGraphicFramePr>
        <p:xfrm>
          <a:off x="195943" y="699795"/>
          <a:ext cx="11831216" cy="6123286"/>
        </p:xfrm>
        <a:graphic>
          <a:graphicData uri="http://schemas.openxmlformats.org/drawingml/2006/table">
            <a:tbl>
              <a:tblPr firstRow="1" bandRow="1">
                <a:tableStyleId>{5C22544A-7EE6-4342-B048-85BDC9FD1C3A}</a:tableStyleId>
              </a:tblPr>
              <a:tblGrid>
                <a:gridCol w="3855992">
                  <a:extLst>
                    <a:ext uri="{9D8B030D-6E8A-4147-A177-3AD203B41FA5}">
                      <a16:colId xmlns:a16="http://schemas.microsoft.com/office/drawing/2014/main" val="150942570"/>
                    </a:ext>
                  </a:extLst>
                </a:gridCol>
                <a:gridCol w="7975224">
                  <a:extLst>
                    <a:ext uri="{9D8B030D-6E8A-4147-A177-3AD203B41FA5}">
                      <a16:colId xmlns:a16="http://schemas.microsoft.com/office/drawing/2014/main" val="396949295"/>
                    </a:ext>
                  </a:extLst>
                </a:gridCol>
              </a:tblGrid>
              <a:tr h="391887">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98297">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852710">
                <a:tc>
                  <a:txBody>
                    <a:bodyPr/>
                    <a:lstStyle/>
                    <a:p>
                      <a:r>
                        <a:rPr lang="tr-TR" sz="1700" b="1" dirty="0" smtClean="0">
                          <a:solidFill>
                            <a:srgbClr val="C00000"/>
                          </a:solidFill>
                        </a:rPr>
                        <a:t>1.9.</a:t>
                      </a:r>
                      <a:r>
                        <a:rPr lang="tr-TR" sz="1700" dirty="0" smtClean="0"/>
                        <a:t> </a:t>
                      </a:r>
                      <a:r>
                        <a:rPr lang="tr-TR" sz="1600" dirty="0" smtClean="0"/>
                        <a:t>Çocuk kulüpleri çalışmasında görev almış olmak</a:t>
                      </a:r>
                      <a:endParaRPr lang="tr-TR" sz="1700" dirty="0"/>
                    </a:p>
                  </a:txBody>
                  <a:tcPr/>
                </a:tc>
                <a:tc>
                  <a:txBody>
                    <a:bodyPr/>
                    <a:lstStyle/>
                    <a:p>
                      <a:r>
                        <a:rPr lang="tr-TR" sz="1600" dirty="0" smtClean="0"/>
                        <a:t>İlgili mevzuatı gereği valilik/kaymakamlık onayı ile yürütülen çocuk kulüpleri çalışmaları bu kapsamda değerlendirilir. Bu 3 1. Eğitim Öğretim ve Rehberlik Çalışmaları mesleki gelişim çalışması, valilik/kaymakamlık onayı ile belgelendirilir</a:t>
                      </a:r>
                      <a:endParaRPr lang="tr-TR" sz="1700" dirty="0"/>
                    </a:p>
                  </a:txBody>
                  <a:tcPr/>
                </a:tc>
                <a:extLst>
                  <a:ext uri="{0D108BD9-81ED-4DB2-BD59-A6C34878D82A}">
                    <a16:rowId xmlns:a16="http://schemas.microsoft.com/office/drawing/2014/main" val="2337635489"/>
                  </a:ext>
                </a:extLst>
              </a:tr>
              <a:tr h="1556801">
                <a:tc>
                  <a:txBody>
                    <a:bodyPr/>
                    <a:lstStyle/>
                    <a:p>
                      <a:r>
                        <a:rPr lang="tr-TR" sz="1700" b="1" dirty="0" smtClean="0">
                          <a:solidFill>
                            <a:srgbClr val="C00000"/>
                          </a:solidFill>
                        </a:rPr>
                        <a:t>1.10. </a:t>
                      </a:r>
                      <a:r>
                        <a:rPr lang="tr-TR" sz="1600" dirty="0" smtClean="0"/>
                        <a:t>Millî Eğitim Bakanlığı Eğitim Kurumları Sosyal Etkinlikler Yönetmeliği kapsamında; gezi, öğrenci kulübü, yarışmalar ve toplum hizmeti çalışmasına katılmış olmak</a:t>
                      </a:r>
                      <a:endParaRPr lang="tr-TR" sz="1700" dirty="0"/>
                    </a:p>
                  </a:txBody>
                  <a:tcPr/>
                </a:tc>
                <a:tc>
                  <a:txBody>
                    <a:bodyPr/>
                    <a:lstStyle/>
                    <a:p>
                      <a:r>
                        <a:rPr lang="tr-TR" sz="1600" dirty="0" smtClean="0"/>
                        <a:t>İlgili mevzuatı gereği yapılan gezi, öğrenci kulübü ve toplum hizmeti çalışmaları ile ilçe ya da il düzeyinde yapılan yarışmalarda yürütülen görevler bu kapsamda değerlendirilir. Bu mesleki gelişim çalışması, kapsamında yapılan görevlerden geziler, uygulanmış olması kaydıyla gezi planıyla; toplum hizmeti ve öğrenci kulübü çalışmaları ile yarışmalar kapsamında yürütülen görevler ise görevlendirme yazısıyla belgelendirilir.</a:t>
                      </a:r>
                      <a:endParaRPr lang="tr-TR" sz="1700" dirty="0"/>
                    </a:p>
                  </a:txBody>
                  <a:tcPr/>
                </a:tc>
                <a:extLst>
                  <a:ext uri="{0D108BD9-81ED-4DB2-BD59-A6C34878D82A}">
                    <a16:rowId xmlns:a16="http://schemas.microsoft.com/office/drawing/2014/main" val="2537411315"/>
                  </a:ext>
                </a:extLst>
              </a:tr>
              <a:tr h="1334278">
                <a:tc>
                  <a:txBody>
                    <a:bodyPr/>
                    <a:lstStyle/>
                    <a:p>
                      <a:r>
                        <a:rPr lang="tr-TR" sz="1700" b="1" dirty="0" smtClean="0">
                          <a:solidFill>
                            <a:srgbClr val="C00000"/>
                          </a:solidFill>
                        </a:rPr>
                        <a:t>1.11.</a:t>
                      </a:r>
                      <a:r>
                        <a:rPr lang="tr-TR" sz="1700" dirty="0" smtClean="0"/>
                        <a:t> </a:t>
                      </a:r>
                      <a:r>
                        <a:rPr lang="tr-TR" sz="1600" dirty="0" smtClean="0"/>
                        <a:t>Pansiyonlu eğitim kurumlarında en az bir dönem </a:t>
                      </a:r>
                      <a:r>
                        <a:rPr lang="tr-TR" sz="1600" dirty="0" err="1" smtClean="0"/>
                        <a:t>belleticilik</a:t>
                      </a:r>
                      <a:r>
                        <a:rPr lang="tr-TR" sz="1600" dirty="0" smtClean="0"/>
                        <a:t> görevi yapmış olmak veya yatılı özel eğitim okullarında grup gözetimi ve eğitimi görevini fiilen yürütmüş olmak.</a:t>
                      </a:r>
                      <a:endParaRPr lang="tr-TR" sz="1700" dirty="0"/>
                    </a:p>
                  </a:txBody>
                  <a:tcPr/>
                </a:tc>
                <a:tc>
                  <a:txBody>
                    <a:bodyPr/>
                    <a:lstStyle/>
                    <a:p>
                      <a:r>
                        <a:rPr lang="tr-TR" sz="1600" dirty="0" smtClean="0"/>
                        <a:t>İlgili mevzuatı çerçevesinde valilik/kaymakamlık onayı ile en az bir dönem yapılan </a:t>
                      </a:r>
                      <a:r>
                        <a:rPr lang="tr-TR" sz="1600" dirty="0" err="1" smtClean="0"/>
                        <a:t>belleticilik</a:t>
                      </a:r>
                      <a:r>
                        <a:rPr lang="tr-TR" sz="1600" dirty="0" smtClean="0"/>
                        <a:t> görevleri veya yatılı özel eğitim okullarında grup gözetimi ve eğitimi görevini fiilen yürütmüş olanlar değerlendirilir. Bu mesleki gelişim çalışması, </a:t>
                      </a:r>
                      <a:r>
                        <a:rPr lang="tr-TR" sz="1600" dirty="0" err="1" smtClean="0"/>
                        <a:t>belleticilik</a:t>
                      </a:r>
                      <a:r>
                        <a:rPr lang="tr-TR" sz="1600" dirty="0" smtClean="0"/>
                        <a:t> görevi valilik/kaymakamlık onayı ile grup gözetimi ve eğitimi görevini görevlendirme belgesi ile belgelendirilir</a:t>
                      </a:r>
                      <a:endParaRPr lang="tr-TR" sz="1700" dirty="0"/>
                    </a:p>
                  </a:txBody>
                  <a:tcPr/>
                </a:tc>
                <a:extLst>
                  <a:ext uri="{0D108BD9-81ED-4DB2-BD59-A6C34878D82A}">
                    <a16:rowId xmlns:a16="http://schemas.microsoft.com/office/drawing/2014/main" val="153908275"/>
                  </a:ext>
                </a:extLst>
              </a:tr>
              <a:tr h="1407682">
                <a:tc>
                  <a:txBody>
                    <a:bodyPr/>
                    <a:lstStyle/>
                    <a:p>
                      <a:r>
                        <a:rPr lang="tr-TR" sz="1600" b="1" dirty="0" smtClean="0">
                          <a:solidFill>
                            <a:srgbClr val="C00000"/>
                          </a:solidFill>
                        </a:rPr>
                        <a:t>1.12. </a:t>
                      </a:r>
                      <a:r>
                        <a:rPr lang="tr-TR" sz="1600" dirty="0" smtClean="0"/>
                        <a:t>İlçe ya da il düzeyinde; bilimsel, sosyal, kültürel, sanatsal, sportif, yetenek ve beceri alanlarında yapılan etkinliklere öğrenci/kursiyer hazırlamış olmak</a:t>
                      </a:r>
                      <a:endParaRPr lang="tr-TR" sz="1700" dirty="0"/>
                    </a:p>
                  </a:txBody>
                  <a:tcPr/>
                </a:tc>
                <a:tc>
                  <a:txBody>
                    <a:bodyPr/>
                    <a:lstStyle/>
                    <a:p>
                      <a:r>
                        <a:rPr lang="tr-TR" sz="1600" dirty="0" smtClean="0"/>
                        <a:t>İlçe ya da il düzeyinde olmak üzere ilgili alanlarda valilik/kaymakamlık onayı ile yapılan etkinliklere yönelik çalışmalar bu kapsamda değerlendirilir. Bu mesleki gelişim çalışması, valilik/kaymakamlık onayı veya okul/kurumca yapılan görevlendirme yazısıyla belgelendirilir. Bu kapsamda yapılan görevlendirmelerde onay yazılarında isim listesi olmaması halinde, katılımcıların listesi okul/kurum müdürünün yazısı ile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1359620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1054359"/>
          </a:xfrm>
        </p:spPr>
        <p:txBody>
          <a:bodyPr/>
          <a:lstStyle/>
          <a:p>
            <a:pPr algn="ctr"/>
            <a:r>
              <a:rPr lang="tr-TR" sz="3200" b="1" dirty="0">
                <a:solidFill>
                  <a:schemeClr val="tx1"/>
                </a:solidFill>
              </a:rPr>
              <a:t>MEBBİS KAYITLARININ GÜNCELLENMESİ </a:t>
            </a:r>
            <a:br>
              <a:rPr lang="tr-TR" sz="3200" b="1" dirty="0">
                <a:solidFill>
                  <a:schemeClr val="tx1"/>
                </a:solidFill>
              </a:rPr>
            </a:br>
            <a:r>
              <a:rPr lang="tr-TR" sz="3200" b="1" dirty="0">
                <a:solidFill>
                  <a:schemeClr val="tx1"/>
                </a:solidFill>
              </a:rPr>
              <a:t>(23-30 Mayıs 2022)</a:t>
            </a:r>
          </a:p>
        </p:txBody>
      </p:sp>
      <p:sp>
        <p:nvSpPr>
          <p:cNvPr id="3" name="Alt Başlık 2"/>
          <p:cNvSpPr>
            <a:spLocks noGrp="1"/>
          </p:cNvSpPr>
          <p:nvPr>
            <p:ph type="subTitle" idx="1"/>
          </p:nvPr>
        </p:nvSpPr>
        <p:spPr>
          <a:xfrm>
            <a:off x="2225835" y="2464629"/>
            <a:ext cx="7766936" cy="3040433"/>
          </a:xfrm>
        </p:spPr>
        <p:txBody>
          <a:bodyPr>
            <a:normAutofit/>
          </a:bodyPr>
          <a:lstStyle/>
          <a:p>
            <a:pPr algn="just"/>
            <a:r>
              <a:rPr lang="tr-TR" dirty="0">
                <a:solidFill>
                  <a:schemeClr val="tx1"/>
                </a:solidFill>
              </a:rPr>
              <a:t>MEBBİS kayıtlarındaki bilgilerinde güncellenme yapılması gereken öğretmenlerin taleplerinin düzeltmeye esas belgeleriyle okul müdürlüklerince başvurularının alınması.</a:t>
            </a:r>
          </a:p>
          <a:p>
            <a:pPr algn="just"/>
            <a:r>
              <a:rPr lang="tr-TR" dirty="0">
                <a:solidFill>
                  <a:schemeClr val="tx1"/>
                </a:solidFill>
              </a:rPr>
              <a:t>İlçe Milli Eğitim Müdürlüğü Öğretmenlik Kariyer Basamakları İnceleme Komisyonlarınca taleplerin değerlendirilmesi.</a:t>
            </a:r>
          </a:p>
          <a:p>
            <a:pPr algn="just"/>
            <a:r>
              <a:rPr lang="tr-TR" dirty="0">
                <a:solidFill>
                  <a:schemeClr val="tx1"/>
                </a:solidFill>
              </a:rPr>
              <a:t>İlçe Müdürlüklerince yetkileri dahilinde yapılabilecek düzeltmelerin yapılması, yapılamayacak durumda olanların incelenmek ve Bakanlığa gönderilmek üzere İl Milli Eğitim Müdürlüğü Öğretmen Yetiştirme Şubesi’ne gönderilmesi. </a:t>
            </a:r>
          </a:p>
        </p:txBody>
      </p:sp>
    </p:spTree>
    <p:extLst>
      <p:ext uri="{BB962C8B-B14F-4D97-AF65-F5344CB8AC3E}">
        <p14:creationId xmlns:p14="http://schemas.microsoft.com/office/powerpoint/2010/main" val="4285140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852060356"/>
              </p:ext>
            </p:extLst>
          </p:nvPr>
        </p:nvGraphicFramePr>
        <p:xfrm>
          <a:off x="704461" y="893925"/>
          <a:ext cx="10963470" cy="5758802"/>
        </p:xfrm>
        <a:graphic>
          <a:graphicData uri="http://schemas.openxmlformats.org/drawingml/2006/table">
            <a:tbl>
              <a:tblPr firstRow="1" bandRow="1">
                <a:tableStyleId>{5C22544A-7EE6-4342-B048-85BDC9FD1C3A}</a:tableStyleId>
              </a:tblPr>
              <a:tblGrid>
                <a:gridCol w="3634274">
                  <a:extLst>
                    <a:ext uri="{9D8B030D-6E8A-4147-A177-3AD203B41FA5}">
                      <a16:colId xmlns:a16="http://schemas.microsoft.com/office/drawing/2014/main" val="150942570"/>
                    </a:ext>
                  </a:extLst>
                </a:gridCol>
                <a:gridCol w="7329196">
                  <a:extLst>
                    <a:ext uri="{9D8B030D-6E8A-4147-A177-3AD203B41FA5}">
                      <a16:colId xmlns:a16="http://schemas.microsoft.com/office/drawing/2014/main" val="396949295"/>
                    </a:ext>
                  </a:extLst>
                </a:gridCol>
              </a:tblGrid>
              <a:tr h="520381">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90229">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847746">
                <a:tc>
                  <a:txBody>
                    <a:bodyPr/>
                    <a:lstStyle/>
                    <a:p>
                      <a:r>
                        <a:rPr lang="tr-TR" sz="1700" b="1" dirty="0" smtClean="0">
                          <a:solidFill>
                            <a:srgbClr val="C00000"/>
                          </a:solidFill>
                        </a:rPr>
                        <a:t>1.13.</a:t>
                      </a:r>
                      <a:r>
                        <a:rPr lang="tr-TR" sz="1700" dirty="0" smtClean="0"/>
                        <a:t> </a:t>
                      </a:r>
                      <a:r>
                        <a:rPr lang="tr-TR" sz="1600" dirty="0" smtClean="0"/>
                        <a:t>Aday öğretmenlerin adaylık sürecinde, danışman öğretmen olarak görev almış olmak.</a:t>
                      </a:r>
                      <a:endParaRPr lang="tr-TR" sz="1700" dirty="0"/>
                    </a:p>
                  </a:txBody>
                  <a:tcPr/>
                </a:tc>
                <a:tc>
                  <a:txBody>
                    <a:bodyPr/>
                    <a:lstStyle/>
                    <a:p>
                      <a:r>
                        <a:rPr lang="tr-TR" sz="1600" dirty="0" smtClean="0"/>
                        <a:t>Bu mesleki gelişim çalışması, ilgili mevzuatı çerçevesinde yapılan görevlendirme yazısıyla belgelendirilir.</a:t>
                      </a:r>
                      <a:endParaRPr lang="tr-TR" sz="1700" dirty="0"/>
                    </a:p>
                  </a:txBody>
                  <a:tcPr/>
                </a:tc>
                <a:extLst>
                  <a:ext uri="{0D108BD9-81ED-4DB2-BD59-A6C34878D82A}">
                    <a16:rowId xmlns:a16="http://schemas.microsoft.com/office/drawing/2014/main" val="2337635489"/>
                  </a:ext>
                </a:extLst>
              </a:tr>
              <a:tr h="1286407">
                <a:tc>
                  <a:txBody>
                    <a:bodyPr/>
                    <a:lstStyle/>
                    <a:p>
                      <a:r>
                        <a:rPr lang="tr-TR" sz="1600" b="1" dirty="0" smtClean="0">
                          <a:solidFill>
                            <a:srgbClr val="C00000"/>
                          </a:solidFill>
                        </a:rPr>
                        <a:t>1.14.</a:t>
                      </a:r>
                      <a:r>
                        <a:rPr lang="tr-TR" sz="1600" dirty="0" smtClean="0"/>
                        <a:t>Hayat boyu öğrenmeye katılım oranının artırılması ve farkındalığın oluşturulması için yapılan faaliyetlerde görev almış olmak.</a:t>
                      </a:r>
                      <a:endParaRPr lang="tr-TR" sz="1700" dirty="0"/>
                    </a:p>
                  </a:txBody>
                  <a:tcPr/>
                </a:tc>
                <a:tc>
                  <a:txBody>
                    <a:bodyPr/>
                    <a:lstStyle/>
                    <a:p>
                      <a:r>
                        <a:rPr lang="tr-TR" sz="1600" dirty="0" smtClean="0"/>
                        <a:t>İlgili mevzuatı gereği yapılan planlama doğrultusunda olmak kaydıyla bu çerçevede verilen kurul, komisyon vb. görevler ile bu çerçevede yapılan bilgilendirme ve tanıtım görevleri bu mesleki gelişim çalışması, kapsamında değerlendirilir. Bu mesleki gelişim çalışması, görevlendirme yazısıyla belgelendirilir</a:t>
                      </a:r>
                      <a:endParaRPr lang="tr-TR" sz="1700" dirty="0"/>
                    </a:p>
                  </a:txBody>
                  <a:tcPr/>
                </a:tc>
                <a:extLst>
                  <a:ext uri="{0D108BD9-81ED-4DB2-BD59-A6C34878D82A}">
                    <a16:rowId xmlns:a16="http://schemas.microsoft.com/office/drawing/2014/main" val="2537411315"/>
                  </a:ext>
                </a:extLst>
              </a:tr>
              <a:tr h="1286407">
                <a:tc>
                  <a:txBody>
                    <a:bodyPr/>
                    <a:lstStyle/>
                    <a:p>
                      <a:r>
                        <a:rPr lang="tr-TR" sz="1700" b="1" dirty="0" smtClean="0">
                          <a:solidFill>
                            <a:srgbClr val="C00000"/>
                          </a:solidFill>
                        </a:rPr>
                        <a:t>1.15.</a:t>
                      </a:r>
                      <a:r>
                        <a:rPr lang="tr-TR" sz="1700" dirty="0" smtClean="0"/>
                        <a:t> </a:t>
                      </a:r>
                      <a:r>
                        <a:rPr lang="tr-TR" sz="1600" dirty="0" smtClean="0"/>
                        <a:t>Açık öğretim öğrencilerine eğitim ve öğretim faaliyetleri ile ilgili rehberlik yapmış olmak.</a:t>
                      </a:r>
                      <a:endParaRPr lang="tr-TR" sz="1700" dirty="0"/>
                    </a:p>
                  </a:txBody>
                  <a:tcPr/>
                </a:tc>
                <a:tc>
                  <a:txBody>
                    <a:bodyPr/>
                    <a:lstStyle/>
                    <a:p>
                      <a:r>
                        <a:rPr lang="tr-TR" sz="1600" dirty="0" smtClean="0"/>
                        <a:t>İlgili mevzuatı gereği yapılan planlama doğrultusunda olmak kaydıyla bu çerçevede verilen kurul, komisyon vb. görevler ile bu çerçevede yapılan bilgilendirme ve tanıtım görevleri bu mesleki gelişim çalışması, kapsamında değerlendirilir. Bu 4 1. Eğitim Öğretim ve Rehberlik Çalışmaları mesleki gelişim çalışması, görevlendirme yazısıyla belgelendirilir.</a:t>
                      </a:r>
                      <a:endParaRPr lang="tr-TR" sz="1700" dirty="0"/>
                    </a:p>
                  </a:txBody>
                  <a:tcPr/>
                </a:tc>
                <a:extLst>
                  <a:ext uri="{0D108BD9-81ED-4DB2-BD59-A6C34878D82A}">
                    <a16:rowId xmlns:a16="http://schemas.microsoft.com/office/drawing/2014/main" val="153908275"/>
                  </a:ext>
                </a:extLst>
              </a:tr>
              <a:tr h="1379166">
                <a:tc>
                  <a:txBody>
                    <a:bodyPr/>
                    <a:lstStyle/>
                    <a:p>
                      <a:r>
                        <a:rPr lang="tr-TR" sz="1700" b="1" dirty="0" smtClean="0">
                          <a:solidFill>
                            <a:srgbClr val="C00000"/>
                          </a:solidFill>
                        </a:rPr>
                        <a:t>1.16. </a:t>
                      </a:r>
                      <a:r>
                        <a:rPr lang="tr-TR" sz="1600" dirty="0" smtClean="0"/>
                        <a:t>Okuma-yazma oranının artırılması çalışmalarında bulunmuş olmak.</a:t>
                      </a:r>
                      <a:endParaRPr lang="tr-TR" sz="1700" dirty="0"/>
                    </a:p>
                  </a:txBody>
                  <a:tcPr/>
                </a:tc>
                <a:tc>
                  <a:txBody>
                    <a:bodyPr/>
                    <a:lstStyle/>
                    <a:p>
                      <a:r>
                        <a:rPr lang="tr-TR" sz="1600" dirty="0" smtClean="0"/>
                        <a:t>Yapılan planlama doğrultusunda verilen kurul, komisyon vb. görevler ile bu çerçevede yapılan bilgilendirme ve tanıtım görevleri bu mesleki gelişim çalışması, kapsamında değerlendirilir. Bu mesleki gelişim çalışması, görevlendirme yazısıyla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40352226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040112144"/>
              </p:ext>
            </p:extLst>
          </p:nvPr>
        </p:nvGraphicFramePr>
        <p:xfrm>
          <a:off x="704461" y="893925"/>
          <a:ext cx="10963470" cy="5197200"/>
        </p:xfrm>
        <a:graphic>
          <a:graphicData uri="http://schemas.openxmlformats.org/drawingml/2006/table">
            <a:tbl>
              <a:tblPr firstRow="1" bandRow="1">
                <a:tableStyleId>{5C22544A-7EE6-4342-B048-85BDC9FD1C3A}</a:tableStyleId>
              </a:tblPr>
              <a:tblGrid>
                <a:gridCol w="5108510">
                  <a:extLst>
                    <a:ext uri="{9D8B030D-6E8A-4147-A177-3AD203B41FA5}">
                      <a16:colId xmlns:a16="http://schemas.microsoft.com/office/drawing/2014/main" val="150942570"/>
                    </a:ext>
                  </a:extLst>
                </a:gridCol>
                <a:gridCol w="5854960">
                  <a:extLst>
                    <a:ext uri="{9D8B030D-6E8A-4147-A177-3AD203B41FA5}">
                      <a16:colId xmlns:a16="http://schemas.microsoft.com/office/drawing/2014/main" val="396949295"/>
                    </a:ext>
                  </a:extLst>
                </a:gridCol>
              </a:tblGrid>
              <a:tr h="520381">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90229">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847746">
                <a:tc>
                  <a:txBody>
                    <a:bodyPr/>
                    <a:lstStyle/>
                    <a:p>
                      <a:r>
                        <a:rPr lang="tr-TR" sz="1700" b="1" dirty="0" smtClean="0">
                          <a:solidFill>
                            <a:srgbClr val="C00000"/>
                          </a:solidFill>
                        </a:rPr>
                        <a:t>1.17.</a:t>
                      </a:r>
                      <a:r>
                        <a:rPr lang="tr-TR" sz="1700" dirty="0" smtClean="0"/>
                        <a:t> </a:t>
                      </a:r>
                      <a:r>
                        <a:rPr lang="tr-TR" sz="1600" dirty="0" smtClean="0"/>
                        <a:t>İHL meslek dersleri öğretmenleri için öğrencilerin mesleki uygulama programı çalışmaları kapsamında fiilen rehberlik yapmış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2337635489"/>
                  </a:ext>
                </a:extLst>
              </a:tr>
              <a:tr h="1286407">
                <a:tc>
                  <a:txBody>
                    <a:bodyPr/>
                    <a:lstStyle/>
                    <a:p>
                      <a:r>
                        <a:rPr lang="tr-TR" sz="1600" b="1" dirty="0" smtClean="0">
                          <a:solidFill>
                            <a:srgbClr val="C00000"/>
                          </a:solidFill>
                        </a:rPr>
                        <a:t>1.18.</a:t>
                      </a:r>
                      <a:r>
                        <a:rPr lang="tr-TR" sz="1600" dirty="0" smtClean="0"/>
                        <a:t> Rehberlik ve araştırma merkezlerinde görev yapan öğretmenlerin, özel eğitim ile rehberlik ve psikolojik danışma hizmetleri kapsamında, sorumluluk bölgelerinde bulunan okullarda fiilen müşavirlik hizmeti sunmuş olmak.</a:t>
                      </a:r>
                      <a:endParaRPr lang="tr-TR" sz="1700" dirty="0"/>
                    </a:p>
                  </a:txBody>
                  <a:tcPr/>
                </a:tc>
                <a:tc>
                  <a:txBody>
                    <a:bodyPr/>
                    <a:lstStyle/>
                    <a:p>
                      <a:r>
                        <a:rPr lang="tr-TR" sz="1600" dirty="0" smtClean="0"/>
                        <a:t>Rehber öğretmenlerin valilik/kaymakamlık onayı ile bu kapsamda yaptıkları danışmanlık hizmetleri değerlendirilir. Bu mesleki çalışma valilik/kaymakamlık onayı ile belgelendirilir.</a:t>
                      </a:r>
                      <a:endParaRPr lang="tr-TR" sz="1700" dirty="0"/>
                    </a:p>
                  </a:txBody>
                  <a:tcPr/>
                </a:tc>
                <a:extLst>
                  <a:ext uri="{0D108BD9-81ED-4DB2-BD59-A6C34878D82A}">
                    <a16:rowId xmlns:a16="http://schemas.microsoft.com/office/drawing/2014/main" val="2537411315"/>
                  </a:ext>
                </a:extLst>
              </a:tr>
              <a:tr h="749038">
                <a:tc>
                  <a:txBody>
                    <a:bodyPr/>
                    <a:lstStyle/>
                    <a:p>
                      <a:r>
                        <a:rPr lang="tr-TR" sz="1700" b="1" dirty="0" smtClean="0">
                          <a:solidFill>
                            <a:srgbClr val="C00000"/>
                          </a:solidFill>
                        </a:rPr>
                        <a:t>1.19.</a:t>
                      </a:r>
                      <a:r>
                        <a:rPr lang="tr-TR" sz="1700" dirty="0" smtClean="0"/>
                        <a:t> </a:t>
                      </a:r>
                      <a:r>
                        <a:rPr lang="tr-TR" sz="1600" dirty="0" smtClean="0"/>
                        <a:t>Tam gün tam yıl eğitim kapsamında görev yapmış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153908275"/>
                  </a:ext>
                </a:extLst>
              </a:tr>
              <a:tr h="1379166">
                <a:tc>
                  <a:txBody>
                    <a:bodyPr/>
                    <a:lstStyle/>
                    <a:p>
                      <a:r>
                        <a:rPr lang="tr-TR" sz="1700" b="1" dirty="0" smtClean="0">
                          <a:solidFill>
                            <a:srgbClr val="C00000"/>
                          </a:solidFill>
                        </a:rPr>
                        <a:t>1.20. </a:t>
                      </a:r>
                      <a:r>
                        <a:rPr lang="tr-TR" sz="1600" dirty="0" smtClean="0"/>
                        <a:t>Yabancı uyruklu çocuklar ile dezavantajlı çocukların eğitime katılmalarına yönelik çalışma yapmış olmak</a:t>
                      </a:r>
                      <a:endParaRPr lang="tr-TR" sz="1700" dirty="0"/>
                    </a:p>
                  </a:txBody>
                  <a:tcPr/>
                </a:tc>
                <a:tc>
                  <a:txBody>
                    <a:bodyPr/>
                    <a:lstStyle/>
                    <a:p>
                      <a:r>
                        <a:rPr lang="tr-TR" sz="1600" dirty="0" smtClean="0"/>
                        <a:t>Valilik/kaymakamlık onayı ile yapılan planlama doğrultusunda gerçekleştirilen okullaştırma çalışmaları ve bu bağlamda yapılan görevler bu mesleki gelişim çalışması, kapsamında değerlendirilir. Bu mesleki gelişim çalışması, görevlendirme yazısıyla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2788244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2424743890"/>
              </p:ext>
            </p:extLst>
          </p:nvPr>
        </p:nvGraphicFramePr>
        <p:xfrm>
          <a:off x="704461" y="1169606"/>
          <a:ext cx="10963470" cy="5259095"/>
        </p:xfrm>
        <a:graphic>
          <a:graphicData uri="http://schemas.openxmlformats.org/drawingml/2006/table">
            <a:tbl>
              <a:tblPr firstRow="1" bandRow="1">
                <a:tableStyleId>{5C22544A-7EE6-4342-B048-85BDC9FD1C3A}</a:tableStyleId>
              </a:tblPr>
              <a:tblGrid>
                <a:gridCol w="5108510">
                  <a:extLst>
                    <a:ext uri="{9D8B030D-6E8A-4147-A177-3AD203B41FA5}">
                      <a16:colId xmlns:a16="http://schemas.microsoft.com/office/drawing/2014/main" val="150942570"/>
                    </a:ext>
                  </a:extLst>
                </a:gridCol>
                <a:gridCol w="5854960">
                  <a:extLst>
                    <a:ext uri="{9D8B030D-6E8A-4147-A177-3AD203B41FA5}">
                      <a16:colId xmlns:a16="http://schemas.microsoft.com/office/drawing/2014/main" val="396949295"/>
                    </a:ext>
                  </a:extLst>
                </a:gridCol>
              </a:tblGrid>
              <a:tr h="392426">
                <a:tc gridSpan="2">
                  <a:txBody>
                    <a:bodyPr/>
                    <a:lstStyle/>
                    <a:p>
                      <a:pPr algn="ctr"/>
                      <a:r>
                        <a:rPr lang="tr-TR" sz="2200" b="1" dirty="0" smtClean="0">
                          <a:solidFill>
                            <a:schemeClr val="tx1"/>
                          </a:solidFill>
                        </a:rPr>
                        <a:t>1.Eğitim Öğretim ve Rehberlik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32017">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1356158">
                <a:tc>
                  <a:txBody>
                    <a:bodyPr/>
                    <a:lstStyle/>
                    <a:p>
                      <a:r>
                        <a:rPr lang="tr-TR" sz="1700" b="1" dirty="0" smtClean="0">
                          <a:solidFill>
                            <a:srgbClr val="C00000"/>
                          </a:solidFill>
                        </a:rPr>
                        <a:t>1.21.</a:t>
                      </a:r>
                      <a:r>
                        <a:rPr lang="tr-TR" sz="1700" dirty="0" smtClean="0"/>
                        <a:t> </a:t>
                      </a:r>
                      <a:r>
                        <a:rPr lang="tr-TR" sz="1600" dirty="0" smtClean="0"/>
                        <a:t>Özel eğitim ihtiyacı olan öğrencilere yönelik erken çocukluk dönemi eğitim hizmetlerinde, tamamlayıcı eğitim faaliyetlerinde veya grup eğitimine hazırlık uygulamalarından herhangi birinde fiilen görev almış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2337635489"/>
                  </a:ext>
                </a:extLst>
              </a:tr>
              <a:tr h="988371">
                <a:tc>
                  <a:txBody>
                    <a:bodyPr/>
                    <a:lstStyle/>
                    <a:p>
                      <a:r>
                        <a:rPr lang="tr-TR" sz="1600" b="1" dirty="0" smtClean="0">
                          <a:solidFill>
                            <a:srgbClr val="C00000"/>
                          </a:solidFill>
                        </a:rPr>
                        <a:t>1.22.</a:t>
                      </a:r>
                      <a:r>
                        <a:rPr lang="tr-TR" sz="1600" dirty="0" smtClean="0"/>
                        <a:t> Okulda/kurumda planlanmış veli eğitimlerinde görev almış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2537411315"/>
                  </a:ext>
                </a:extLst>
              </a:tr>
              <a:tr h="982218">
                <a:tc>
                  <a:txBody>
                    <a:bodyPr/>
                    <a:lstStyle/>
                    <a:p>
                      <a:r>
                        <a:rPr lang="tr-TR" sz="1700" b="1" dirty="0" smtClean="0">
                          <a:solidFill>
                            <a:srgbClr val="C00000"/>
                          </a:solidFill>
                        </a:rPr>
                        <a:t>1.23.</a:t>
                      </a:r>
                      <a:r>
                        <a:rPr lang="tr-TR" sz="1700" dirty="0" smtClean="0"/>
                        <a:t> </a:t>
                      </a:r>
                      <a:r>
                        <a:rPr lang="tr-TR" sz="1600" dirty="0" smtClean="0"/>
                        <a:t>İl/ilçe düzeyinde özel eğitim ihtiyacı olan bireyler veya ailelerine yönelik sosyal kabul ve farkındalık kazandırılması amacıyla çalışmalar yürütmek (Kurs/seminer/toplantı vb.).</a:t>
                      </a:r>
                      <a:endParaRPr lang="tr-TR" sz="1700" dirty="0"/>
                    </a:p>
                  </a:txBody>
                  <a:tcPr/>
                </a:tc>
                <a:tc>
                  <a:txBody>
                    <a:bodyPr/>
                    <a:lstStyle/>
                    <a:p>
                      <a:r>
                        <a:rPr lang="tr-TR" sz="1600" dirty="0" smtClean="0"/>
                        <a:t>Bu kapsamdaki görevler Bakanlık ya da valilik/kaymakamlıklarca verilen onay belgesi ile belgelendirilir.</a:t>
                      </a:r>
                      <a:endParaRPr lang="tr-TR" sz="1700" dirty="0"/>
                    </a:p>
                  </a:txBody>
                  <a:tcPr/>
                </a:tc>
                <a:extLst>
                  <a:ext uri="{0D108BD9-81ED-4DB2-BD59-A6C34878D82A}">
                    <a16:rowId xmlns:a16="http://schemas.microsoft.com/office/drawing/2014/main" val="153908275"/>
                  </a:ext>
                </a:extLst>
              </a:tr>
              <a:tr h="1040046">
                <a:tc gridSpan="2">
                  <a:txBody>
                    <a:bodyPr/>
                    <a:lstStyle/>
                    <a:p>
                      <a:endParaRPr lang="tr-TR" sz="1700" dirty="0"/>
                    </a:p>
                  </a:txBody>
                  <a:tcPr/>
                </a:tc>
                <a:tc hMerge="1">
                  <a:txBody>
                    <a:bodyPr/>
                    <a:lstStyle/>
                    <a:p>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1666927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968964214"/>
              </p:ext>
            </p:extLst>
          </p:nvPr>
        </p:nvGraphicFramePr>
        <p:xfrm>
          <a:off x="704461" y="1169606"/>
          <a:ext cx="10963470" cy="5156238"/>
        </p:xfrm>
        <a:graphic>
          <a:graphicData uri="http://schemas.openxmlformats.org/drawingml/2006/table">
            <a:tbl>
              <a:tblPr firstRow="1" bandRow="1">
                <a:tableStyleId>{5C22544A-7EE6-4342-B048-85BDC9FD1C3A}</a:tableStyleId>
              </a:tblPr>
              <a:tblGrid>
                <a:gridCol w="3093098">
                  <a:extLst>
                    <a:ext uri="{9D8B030D-6E8A-4147-A177-3AD203B41FA5}">
                      <a16:colId xmlns:a16="http://schemas.microsoft.com/office/drawing/2014/main" val="150942570"/>
                    </a:ext>
                  </a:extLst>
                </a:gridCol>
                <a:gridCol w="7870372">
                  <a:extLst>
                    <a:ext uri="{9D8B030D-6E8A-4147-A177-3AD203B41FA5}">
                      <a16:colId xmlns:a16="http://schemas.microsoft.com/office/drawing/2014/main" val="396949295"/>
                    </a:ext>
                  </a:extLst>
                </a:gridCol>
              </a:tblGrid>
              <a:tr h="392426">
                <a:tc gridSpan="2">
                  <a:txBody>
                    <a:bodyPr/>
                    <a:lstStyle/>
                    <a:p>
                      <a:pPr algn="ctr"/>
                      <a:r>
                        <a:rPr lang="tr-TR" sz="2200" b="1" dirty="0" smtClean="0">
                          <a:solidFill>
                            <a:schemeClr val="tx1"/>
                          </a:solidFill>
                        </a:rPr>
                        <a:t>2.Yönetime Katılım</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32017">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1356158">
                <a:tc>
                  <a:txBody>
                    <a:bodyPr/>
                    <a:lstStyle/>
                    <a:p>
                      <a:r>
                        <a:rPr lang="tr-TR" sz="1700" b="1" dirty="0" smtClean="0">
                          <a:solidFill>
                            <a:srgbClr val="C00000"/>
                          </a:solidFill>
                        </a:rPr>
                        <a:t>2.1.</a:t>
                      </a:r>
                      <a:r>
                        <a:rPr lang="tr-TR" sz="1700" dirty="0" smtClean="0"/>
                        <a:t> </a:t>
                      </a:r>
                      <a:r>
                        <a:rPr lang="tr-TR" sz="1600" dirty="0" smtClean="0"/>
                        <a:t>Yöneticilik görevinde bulunmuş olmak</a:t>
                      </a:r>
                      <a:endParaRPr lang="tr-TR" sz="1700" dirty="0"/>
                    </a:p>
                  </a:txBody>
                  <a:tcPr/>
                </a:tc>
                <a:tc>
                  <a:txBody>
                    <a:bodyPr/>
                    <a:lstStyle/>
                    <a:p>
                      <a:r>
                        <a:rPr lang="tr-TR" sz="1600" dirty="0" smtClean="0"/>
                        <a:t>Vekâleten ya da geçici görevlendirme suretiyle yapılanlar da dâhil olmak üzere eğitim kurumu yöneticiliği (Müdür yetkili öğretmenlik ve kurucu müdürlük dâhil) ile Bakanlık daire başkanı ve şube müdürü veya il/ilçe millî eğitim müdürlüklerinde il millî eğitim müdürü, il millî eğitim müdür yardımcısı, ilçe millî eğitim müdürü, şube müdürü gibi yönetici kadrolarında yapılan görevler bu mesleki gelişim kapsamında değerlendirilir. Bu mesleki gelişim çalışması, Bakanlık/valilik/kaymakamlık onayı veya atama kararnamesi/hizmet cetveli ile belgelendirilir</a:t>
                      </a:r>
                      <a:endParaRPr lang="tr-TR" sz="1700" dirty="0"/>
                    </a:p>
                  </a:txBody>
                  <a:tcPr/>
                </a:tc>
                <a:extLst>
                  <a:ext uri="{0D108BD9-81ED-4DB2-BD59-A6C34878D82A}">
                    <a16:rowId xmlns:a16="http://schemas.microsoft.com/office/drawing/2014/main" val="2337635489"/>
                  </a:ext>
                </a:extLst>
              </a:tr>
              <a:tr h="820925">
                <a:tc>
                  <a:txBody>
                    <a:bodyPr/>
                    <a:lstStyle/>
                    <a:p>
                      <a:r>
                        <a:rPr lang="tr-TR" sz="1600" b="1" dirty="0" smtClean="0">
                          <a:solidFill>
                            <a:srgbClr val="C00000"/>
                          </a:solidFill>
                        </a:rPr>
                        <a:t>2.2.</a:t>
                      </a:r>
                      <a:r>
                        <a:rPr lang="tr-TR" sz="1600" dirty="0" smtClean="0"/>
                        <a:t> Alan/bölüm, Atölye ve Laboratuvar Şefliği yapmış olmak.</a:t>
                      </a:r>
                      <a:endParaRPr lang="tr-TR" sz="1700" dirty="0"/>
                    </a:p>
                  </a:txBody>
                  <a:tcPr/>
                </a:tc>
                <a:tc>
                  <a:txBody>
                    <a:bodyPr/>
                    <a:lstStyle/>
                    <a:p>
                      <a:r>
                        <a:rPr lang="tr-TR" sz="1600" dirty="0" smtClean="0"/>
                        <a:t>Bu mesleki gelişim çalışması, ilgili mevzuat hükümleri çerçevesinde yapılan görevlendirme onayı ile belgelendirilir.</a:t>
                      </a:r>
                      <a:endParaRPr lang="tr-TR" sz="1700" dirty="0"/>
                    </a:p>
                  </a:txBody>
                  <a:tcPr/>
                </a:tc>
                <a:extLst>
                  <a:ext uri="{0D108BD9-81ED-4DB2-BD59-A6C34878D82A}">
                    <a16:rowId xmlns:a16="http://schemas.microsoft.com/office/drawing/2014/main" val="2537411315"/>
                  </a:ext>
                </a:extLst>
              </a:tr>
              <a:tr h="660438">
                <a:tc>
                  <a:txBody>
                    <a:bodyPr/>
                    <a:lstStyle/>
                    <a:p>
                      <a:r>
                        <a:rPr lang="tr-TR" sz="1700" b="1" dirty="0" smtClean="0">
                          <a:solidFill>
                            <a:srgbClr val="C00000"/>
                          </a:solidFill>
                        </a:rPr>
                        <a:t>2.3.</a:t>
                      </a:r>
                      <a:r>
                        <a:rPr lang="tr-TR" sz="1700" dirty="0" smtClean="0"/>
                        <a:t> </a:t>
                      </a:r>
                      <a:r>
                        <a:rPr lang="tr-TR" sz="1600" dirty="0" smtClean="0"/>
                        <a:t>Birim/bölüm başkanlığı yapmış olmak</a:t>
                      </a:r>
                      <a:endParaRPr lang="tr-TR" sz="1700" dirty="0"/>
                    </a:p>
                  </a:txBody>
                  <a:tcPr/>
                </a:tc>
                <a:tc>
                  <a:txBody>
                    <a:bodyPr/>
                    <a:lstStyle/>
                    <a:p>
                      <a:r>
                        <a:rPr lang="tr-TR" sz="1600" dirty="0" smtClean="0"/>
                        <a:t>Bu mesleki gelişim çalışması, ilgili mevzuat hükümleri çerçevesinde yapılan görevlendirme onayı ile belgelendirilir.</a:t>
                      </a:r>
                      <a:endParaRPr lang="tr-TR" sz="1700" dirty="0"/>
                    </a:p>
                  </a:txBody>
                  <a:tcPr/>
                </a:tc>
                <a:extLst>
                  <a:ext uri="{0D108BD9-81ED-4DB2-BD59-A6C34878D82A}">
                    <a16:rowId xmlns:a16="http://schemas.microsoft.com/office/drawing/2014/main" val="153908275"/>
                  </a:ext>
                </a:extLst>
              </a:tr>
              <a:tr h="1040046">
                <a:tc>
                  <a:txBody>
                    <a:bodyPr/>
                    <a:lstStyle/>
                    <a:p>
                      <a:r>
                        <a:rPr lang="tr-TR" sz="1700" b="1" dirty="0" smtClean="0">
                          <a:solidFill>
                            <a:srgbClr val="C00000"/>
                          </a:solidFill>
                        </a:rPr>
                        <a:t>2.4.</a:t>
                      </a:r>
                      <a:r>
                        <a:rPr lang="tr-TR" sz="1600" dirty="0" smtClean="0"/>
                        <a:t> Okul/kurum zümre başkanlığı /koordinatör rehber öğretmen/ psikolojik danışman olarak görev yapmış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3518192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225164661"/>
              </p:ext>
            </p:extLst>
          </p:nvPr>
        </p:nvGraphicFramePr>
        <p:xfrm>
          <a:off x="704461" y="1169606"/>
          <a:ext cx="10963470" cy="5421538"/>
        </p:xfrm>
        <a:graphic>
          <a:graphicData uri="http://schemas.openxmlformats.org/drawingml/2006/table">
            <a:tbl>
              <a:tblPr firstRow="1" bandRow="1">
                <a:tableStyleId>{5C22544A-7EE6-4342-B048-85BDC9FD1C3A}</a:tableStyleId>
              </a:tblPr>
              <a:tblGrid>
                <a:gridCol w="3988837">
                  <a:extLst>
                    <a:ext uri="{9D8B030D-6E8A-4147-A177-3AD203B41FA5}">
                      <a16:colId xmlns:a16="http://schemas.microsoft.com/office/drawing/2014/main" val="150942570"/>
                    </a:ext>
                  </a:extLst>
                </a:gridCol>
                <a:gridCol w="6974633">
                  <a:extLst>
                    <a:ext uri="{9D8B030D-6E8A-4147-A177-3AD203B41FA5}">
                      <a16:colId xmlns:a16="http://schemas.microsoft.com/office/drawing/2014/main" val="396949295"/>
                    </a:ext>
                  </a:extLst>
                </a:gridCol>
              </a:tblGrid>
              <a:tr h="392426">
                <a:tc gridSpan="2">
                  <a:txBody>
                    <a:bodyPr/>
                    <a:lstStyle/>
                    <a:p>
                      <a:pPr algn="ctr"/>
                      <a:r>
                        <a:rPr lang="tr-TR" sz="2200" b="1" dirty="0" smtClean="0">
                          <a:solidFill>
                            <a:schemeClr val="tx1"/>
                          </a:solidFill>
                        </a:rPr>
                        <a:t>2.Yönetime Katılım</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32017">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1154338">
                <a:tc>
                  <a:txBody>
                    <a:bodyPr/>
                    <a:lstStyle/>
                    <a:p>
                      <a:r>
                        <a:rPr lang="tr-TR" sz="1700" b="1" dirty="0" smtClean="0">
                          <a:solidFill>
                            <a:srgbClr val="C00000"/>
                          </a:solidFill>
                        </a:rPr>
                        <a:t>2.5.</a:t>
                      </a:r>
                      <a:r>
                        <a:rPr lang="tr-TR" sz="1600" dirty="0" smtClean="0"/>
                        <a:t>İlgili mevzuatına göre oluşturulan kurul ve komisyonlarda görev almış olmak.</a:t>
                      </a:r>
                      <a:endParaRPr lang="tr-TR" sz="1700" dirty="0"/>
                    </a:p>
                  </a:txBody>
                  <a:tcPr/>
                </a:tc>
                <a:tc>
                  <a:txBody>
                    <a:bodyPr/>
                    <a:lstStyle/>
                    <a:p>
                      <a:r>
                        <a:rPr lang="tr-TR" sz="1600" dirty="0" smtClean="0"/>
                        <a:t>Bu mesleki gelişim çalışması, öğretmenler kurulu, şube ve zümre öğretmenler kurulları ve okul aile birliği kurulu gibi ilgili mevzuatına göre öğretmenlerin daimi üyesi oldukları kurul ve komisyonlar hariç olmak üzere görevlendirme yazısıyla belgelendirilir.</a:t>
                      </a:r>
                      <a:endParaRPr lang="tr-TR" sz="1700" dirty="0"/>
                    </a:p>
                  </a:txBody>
                  <a:tcPr/>
                </a:tc>
                <a:extLst>
                  <a:ext uri="{0D108BD9-81ED-4DB2-BD59-A6C34878D82A}">
                    <a16:rowId xmlns:a16="http://schemas.microsoft.com/office/drawing/2014/main" val="2337635489"/>
                  </a:ext>
                </a:extLst>
              </a:tr>
              <a:tr h="820925">
                <a:tc>
                  <a:txBody>
                    <a:bodyPr/>
                    <a:lstStyle/>
                    <a:p>
                      <a:r>
                        <a:rPr lang="tr-TR" sz="1600" b="1" dirty="0" smtClean="0">
                          <a:solidFill>
                            <a:srgbClr val="C00000"/>
                          </a:solidFill>
                        </a:rPr>
                        <a:t>2.6.</a:t>
                      </a:r>
                      <a:r>
                        <a:rPr lang="tr-TR" sz="1600" dirty="0" smtClean="0"/>
                        <a:t> Okul/kurum düzeyinde eylem/gelişim planı veya stratejik planlama vb. çalışmaların hazırlanmasında ve yürütülmesinde görev almış olmak.</a:t>
                      </a:r>
                      <a:endParaRPr lang="tr-TR" sz="1700" dirty="0"/>
                    </a:p>
                  </a:txBody>
                  <a:tcPr/>
                </a:tc>
                <a:tc>
                  <a:txBody>
                    <a:bodyPr/>
                    <a:lstStyle/>
                    <a:p>
                      <a:endParaRPr lang="tr-TR" sz="1600" dirty="0" smtClean="0"/>
                    </a:p>
                    <a:p>
                      <a:endParaRPr lang="tr-TR" sz="1600" dirty="0" smtClean="0"/>
                    </a:p>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2537411315"/>
                  </a:ext>
                </a:extLst>
              </a:tr>
              <a:tr h="660438">
                <a:tc>
                  <a:txBody>
                    <a:bodyPr/>
                    <a:lstStyle/>
                    <a:p>
                      <a:r>
                        <a:rPr lang="tr-TR" sz="1700" b="1" dirty="0" smtClean="0">
                          <a:solidFill>
                            <a:srgbClr val="C00000"/>
                          </a:solidFill>
                        </a:rPr>
                        <a:t>2.7.</a:t>
                      </a:r>
                      <a:r>
                        <a:rPr lang="tr-TR" sz="1700" dirty="0" smtClean="0"/>
                        <a:t> </a:t>
                      </a:r>
                      <a:r>
                        <a:rPr lang="tr-TR" sz="1600" dirty="0" smtClean="0"/>
                        <a:t>Okulun/kurumun geliştirilmesine yönelik kurul, komisyon, ekip vb. iş birliği içerisinde yürütülen çalışmalarda görev almış olmak.</a:t>
                      </a:r>
                      <a:endParaRPr lang="tr-TR" sz="1700" dirty="0"/>
                    </a:p>
                  </a:txBody>
                  <a:tcPr/>
                </a:tc>
                <a:tc>
                  <a:txBody>
                    <a:bodyPr/>
                    <a:lstStyle/>
                    <a:p>
                      <a:r>
                        <a:rPr lang="tr-TR" sz="1600" dirty="0" smtClean="0"/>
                        <a:t>İlçe, il ve Bakanlık düzeyinde yürütülen çalışmaların devamı niteliğinde veya okul/kurum geliştirme çalışmaları kapsamında yürütülen görevler değerlendirilir. Bu mesleki gelişim çalışması, görev yazısı ile belgelendirilir</a:t>
                      </a:r>
                      <a:endParaRPr lang="tr-TR" sz="1700" dirty="0"/>
                    </a:p>
                  </a:txBody>
                  <a:tcPr/>
                </a:tc>
                <a:extLst>
                  <a:ext uri="{0D108BD9-81ED-4DB2-BD59-A6C34878D82A}">
                    <a16:rowId xmlns:a16="http://schemas.microsoft.com/office/drawing/2014/main" val="153908275"/>
                  </a:ext>
                </a:extLst>
              </a:tr>
              <a:tr h="1040046">
                <a:tc>
                  <a:txBody>
                    <a:bodyPr/>
                    <a:lstStyle/>
                    <a:p>
                      <a:r>
                        <a:rPr lang="tr-TR" sz="1700" b="1" dirty="0" smtClean="0">
                          <a:solidFill>
                            <a:srgbClr val="C00000"/>
                          </a:solidFill>
                        </a:rPr>
                        <a:t>2.8.</a:t>
                      </a:r>
                      <a:r>
                        <a:rPr lang="tr-TR" sz="1600" dirty="0" smtClean="0"/>
                        <a:t> Bakanlık/valilik/kaymakamlık veya il millî eğitim/ilçe millî eğitim müdürlüğü bünyesinde yürütülen çalışmalarda görev almış olmak.</a:t>
                      </a:r>
                      <a:endParaRPr lang="tr-TR" sz="1700" dirty="0"/>
                    </a:p>
                  </a:txBody>
                  <a:tcPr/>
                </a:tc>
                <a:tc>
                  <a:txBody>
                    <a:bodyPr/>
                    <a:lstStyle/>
                    <a:p>
                      <a:endParaRPr lang="tr-TR" sz="1600" dirty="0" smtClean="0"/>
                    </a:p>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1519074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8343"/>
            <a:ext cx="11056776" cy="914399"/>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br>
              <a:rPr lang="tr-TR" sz="2800" b="1" dirty="0" smtClean="0">
                <a:solidFill>
                  <a:schemeClr val="tx1"/>
                </a:solidFill>
              </a:rPr>
            </a:b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3322201612"/>
              </p:ext>
            </p:extLst>
          </p:nvPr>
        </p:nvGraphicFramePr>
        <p:xfrm>
          <a:off x="704461" y="1505508"/>
          <a:ext cx="10963470" cy="4470262"/>
        </p:xfrm>
        <a:graphic>
          <a:graphicData uri="http://schemas.openxmlformats.org/drawingml/2006/table">
            <a:tbl>
              <a:tblPr firstRow="1" bandRow="1">
                <a:tableStyleId>{5C22544A-7EE6-4342-B048-85BDC9FD1C3A}</a:tableStyleId>
              </a:tblPr>
              <a:tblGrid>
                <a:gridCol w="3988837">
                  <a:extLst>
                    <a:ext uri="{9D8B030D-6E8A-4147-A177-3AD203B41FA5}">
                      <a16:colId xmlns:a16="http://schemas.microsoft.com/office/drawing/2014/main" val="150942570"/>
                    </a:ext>
                  </a:extLst>
                </a:gridCol>
                <a:gridCol w="6974633">
                  <a:extLst>
                    <a:ext uri="{9D8B030D-6E8A-4147-A177-3AD203B41FA5}">
                      <a16:colId xmlns:a16="http://schemas.microsoft.com/office/drawing/2014/main" val="396949295"/>
                    </a:ext>
                  </a:extLst>
                </a:gridCol>
              </a:tblGrid>
              <a:tr h="392426">
                <a:tc gridSpan="2">
                  <a:txBody>
                    <a:bodyPr/>
                    <a:lstStyle/>
                    <a:p>
                      <a:pPr algn="ctr"/>
                      <a:r>
                        <a:rPr lang="tr-TR" sz="2200" b="1" dirty="0" smtClean="0">
                          <a:solidFill>
                            <a:schemeClr val="tx1"/>
                          </a:solidFill>
                        </a:rPr>
                        <a:t>2.Yönetime Katılım</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2644311023"/>
                  </a:ext>
                </a:extLst>
              </a:tr>
              <a:tr h="332017">
                <a:tc>
                  <a:txBody>
                    <a:bodyPr/>
                    <a:lstStyle/>
                    <a:p>
                      <a:pPr algn="ctr"/>
                      <a:r>
                        <a:rPr lang="tr-TR" dirty="0" smtClean="0"/>
                        <a:t>MESLEKİ ÇALIŞMA</a:t>
                      </a:r>
                      <a:endParaRPr lang="tr-TR" dirty="0"/>
                    </a:p>
                  </a:txBody>
                  <a:tcPr/>
                </a:tc>
                <a:tc>
                  <a:txBody>
                    <a:bodyPr/>
                    <a:lstStyle/>
                    <a:p>
                      <a:pPr algn="ctr"/>
                      <a:r>
                        <a:rPr lang="tr-TR" dirty="0" smtClean="0"/>
                        <a:t>AÇIKLAMA</a:t>
                      </a:r>
                      <a:endParaRPr lang="tr-TR" dirty="0"/>
                    </a:p>
                  </a:txBody>
                  <a:tcPr/>
                </a:tc>
                <a:extLst>
                  <a:ext uri="{0D108BD9-81ED-4DB2-BD59-A6C34878D82A}">
                    <a16:rowId xmlns:a16="http://schemas.microsoft.com/office/drawing/2014/main" val="1640937101"/>
                  </a:ext>
                </a:extLst>
              </a:tr>
              <a:tr h="1154338">
                <a:tc>
                  <a:txBody>
                    <a:bodyPr/>
                    <a:lstStyle/>
                    <a:p>
                      <a:r>
                        <a:rPr lang="tr-TR" sz="1700" b="1" dirty="0" smtClean="0">
                          <a:solidFill>
                            <a:srgbClr val="C00000"/>
                          </a:solidFill>
                        </a:rPr>
                        <a:t>2.9.</a:t>
                      </a:r>
                      <a:r>
                        <a:rPr lang="tr-TR" sz="1600" b="0" baseline="0" dirty="0" smtClean="0">
                          <a:solidFill>
                            <a:schemeClr val="dk1"/>
                          </a:solidFill>
                        </a:rPr>
                        <a:t> </a:t>
                      </a:r>
                      <a:r>
                        <a:rPr lang="tr-TR" sz="1600" dirty="0" smtClean="0"/>
                        <a:t>Merkezî/mahallî hizmet içi eğitim faaliyetlerinde eğitim yöneticisi olarak görev yapmış olmak.</a:t>
                      </a:r>
                      <a:endParaRPr lang="tr-TR" sz="1700" dirty="0"/>
                    </a:p>
                  </a:txBody>
                  <a:tcPr/>
                </a:tc>
                <a:tc>
                  <a:txBody>
                    <a:bodyPr/>
                    <a:lstStyle/>
                    <a:p>
                      <a:r>
                        <a:rPr lang="tr-TR" sz="1600" dirty="0" smtClean="0"/>
                        <a:t>Bu mesleki gelişim çalışması, Bakanlık/valilik/kaymakamlık onayı ya da görevlendirme yazısı ile belgelendirilir.</a:t>
                      </a:r>
                      <a:endParaRPr lang="tr-TR" sz="1700" dirty="0"/>
                    </a:p>
                  </a:txBody>
                  <a:tcPr/>
                </a:tc>
                <a:extLst>
                  <a:ext uri="{0D108BD9-81ED-4DB2-BD59-A6C34878D82A}">
                    <a16:rowId xmlns:a16="http://schemas.microsoft.com/office/drawing/2014/main" val="2337635489"/>
                  </a:ext>
                </a:extLst>
              </a:tr>
              <a:tr h="820925">
                <a:tc>
                  <a:txBody>
                    <a:bodyPr/>
                    <a:lstStyle/>
                    <a:p>
                      <a:r>
                        <a:rPr lang="tr-TR" sz="1600" b="1" dirty="0" smtClean="0">
                          <a:solidFill>
                            <a:srgbClr val="C00000"/>
                          </a:solidFill>
                        </a:rPr>
                        <a:t>2.10.</a:t>
                      </a:r>
                      <a:r>
                        <a:rPr lang="tr-TR" sz="1600" dirty="0" smtClean="0"/>
                        <a:t> Bakanlığın e-Sınav uygulamalarında e-Sınav merkez görevlisi olarak görev almış olmak</a:t>
                      </a:r>
                      <a:endParaRPr lang="tr-TR" sz="1700" dirty="0"/>
                    </a:p>
                  </a:txBody>
                  <a:tcPr/>
                </a:tc>
                <a:tc>
                  <a:txBody>
                    <a:bodyPr/>
                    <a:lstStyle/>
                    <a:p>
                      <a:r>
                        <a:rPr lang="tr-TR" sz="1600" dirty="0" smtClean="0"/>
                        <a:t>Bu mesleki gelişim çalışması, görevlendirme yazısıyla belgelendirilir.</a:t>
                      </a:r>
                      <a:endParaRPr lang="tr-TR" sz="1700" dirty="0"/>
                    </a:p>
                  </a:txBody>
                  <a:tcPr/>
                </a:tc>
                <a:extLst>
                  <a:ext uri="{0D108BD9-81ED-4DB2-BD59-A6C34878D82A}">
                    <a16:rowId xmlns:a16="http://schemas.microsoft.com/office/drawing/2014/main" val="2537411315"/>
                  </a:ext>
                </a:extLst>
              </a:tr>
              <a:tr h="660438">
                <a:tc>
                  <a:txBody>
                    <a:bodyPr/>
                    <a:lstStyle/>
                    <a:p>
                      <a:r>
                        <a:rPr lang="tr-TR" sz="1700" b="1" dirty="0" smtClean="0">
                          <a:solidFill>
                            <a:srgbClr val="C00000"/>
                          </a:solidFill>
                        </a:rPr>
                        <a:t>2.11.</a:t>
                      </a:r>
                      <a:r>
                        <a:rPr lang="tr-TR" sz="1700" dirty="0" smtClean="0"/>
                        <a:t> </a:t>
                      </a:r>
                      <a:r>
                        <a:rPr lang="tr-TR" sz="1600" dirty="0" smtClean="0"/>
                        <a:t>BEP Geliştirme Biriminde fiilen görev yapmış olmak.</a:t>
                      </a:r>
                      <a:endParaRPr lang="tr-TR" sz="1700" dirty="0"/>
                    </a:p>
                  </a:txBody>
                  <a:tcPr/>
                </a:tc>
                <a:tc>
                  <a:txBody>
                    <a:bodyPr/>
                    <a:lstStyle/>
                    <a:p>
                      <a:r>
                        <a:rPr lang="tr-TR" sz="1600" dirty="0" smtClean="0"/>
                        <a:t>Bu mesleki gelişim çalışması, görev yazısı ile belgelendirilir.</a:t>
                      </a:r>
                      <a:endParaRPr lang="tr-TR" sz="1700" dirty="0"/>
                    </a:p>
                  </a:txBody>
                  <a:tcPr/>
                </a:tc>
                <a:extLst>
                  <a:ext uri="{0D108BD9-81ED-4DB2-BD59-A6C34878D82A}">
                    <a16:rowId xmlns:a16="http://schemas.microsoft.com/office/drawing/2014/main" val="153908275"/>
                  </a:ext>
                </a:extLst>
              </a:tr>
              <a:tr h="1040046">
                <a:tc>
                  <a:txBody>
                    <a:bodyPr/>
                    <a:lstStyle/>
                    <a:p>
                      <a:endParaRPr lang="tr-TR" sz="1700" dirty="0"/>
                    </a:p>
                  </a:txBody>
                  <a:tcPr/>
                </a:tc>
                <a:tc>
                  <a:txBody>
                    <a:bodyPr/>
                    <a:lstStyle/>
                    <a:p>
                      <a:endParaRPr lang="tr-TR" sz="1700" dirty="0"/>
                    </a:p>
                  </a:txBody>
                  <a:tcPr/>
                </a:tc>
                <a:extLst>
                  <a:ext uri="{0D108BD9-81ED-4DB2-BD59-A6C34878D82A}">
                    <a16:rowId xmlns:a16="http://schemas.microsoft.com/office/drawing/2014/main" val="721953428"/>
                  </a:ext>
                </a:extLst>
              </a:tr>
            </a:tbl>
          </a:graphicData>
        </a:graphic>
      </p:graphicFrame>
    </p:spTree>
    <p:extLst>
      <p:ext uri="{BB962C8B-B14F-4D97-AF65-F5344CB8AC3E}">
        <p14:creationId xmlns:p14="http://schemas.microsoft.com/office/powerpoint/2010/main" val="1853540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7492"/>
            <a:ext cx="11056776" cy="642905"/>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436232650"/>
              </p:ext>
            </p:extLst>
          </p:nvPr>
        </p:nvGraphicFramePr>
        <p:xfrm>
          <a:off x="531844" y="1101011"/>
          <a:ext cx="11178074" cy="5443804"/>
        </p:xfrm>
        <a:graphic>
          <a:graphicData uri="http://schemas.openxmlformats.org/drawingml/2006/table">
            <a:tbl>
              <a:tblPr firstRow="1" bandRow="1">
                <a:tableStyleId>{5C22544A-7EE6-4342-B048-85BDC9FD1C3A}</a:tableStyleId>
              </a:tblPr>
              <a:tblGrid>
                <a:gridCol w="5589037">
                  <a:extLst>
                    <a:ext uri="{9D8B030D-6E8A-4147-A177-3AD203B41FA5}">
                      <a16:colId xmlns:a16="http://schemas.microsoft.com/office/drawing/2014/main" val="702539983"/>
                    </a:ext>
                  </a:extLst>
                </a:gridCol>
                <a:gridCol w="5589037">
                  <a:extLst>
                    <a:ext uri="{9D8B030D-6E8A-4147-A177-3AD203B41FA5}">
                      <a16:colId xmlns:a16="http://schemas.microsoft.com/office/drawing/2014/main" val="2869960152"/>
                    </a:ext>
                  </a:extLst>
                </a:gridCol>
              </a:tblGrid>
              <a:tr h="476350">
                <a:tc gridSpan="2">
                  <a:txBody>
                    <a:bodyPr/>
                    <a:lstStyle/>
                    <a:p>
                      <a:pPr algn="ctr"/>
                      <a:r>
                        <a:rPr lang="tr-TR" sz="2200" dirty="0" smtClean="0">
                          <a:solidFill>
                            <a:schemeClr val="tx1"/>
                          </a:solidFill>
                        </a:rPr>
                        <a:t>3. Araştırma Ve Geliştirme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3374580265"/>
                  </a:ext>
                </a:extLst>
              </a:tr>
              <a:tr h="413971">
                <a:tc>
                  <a:txBody>
                    <a:bodyPr/>
                    <a:lstStyle/>
                    <a:p>
                      <a:r>
                        <a:rPr lang="tr-TR" b="1" dirty="0" smtClean="0">
                          <a:solidFill>
                            <a:srgbClr val="C00000"/>
                          </a:solidFill>
                        </a:rPr>
                        <a:t>3.1.</a:t>
                      </a:r>
                      <a:r>
                        <a:rPr lang="tr-TR" dirty="0" smtClean="0"/>
                        <a:t> Yüksek lisans eğitimini tamamlamış olmak.</a:t>
                      </a:r>
                      <a:endParaRPr lang="tr-TR" dirty="0"/>
                    </a:p>
                  </a:txBody>
                  <a:tcPr/>
                </a:tc>
                <a:tc>
                  <a:txBody>
                    <a:bodyPr/>
                    <a:lstStyle/>
                    <a:p>
                      <a:r>
                        <a:rPr lang="tr-TR" dirty="0" smtClean="0"/>
                        <a:t>Bu mesleki gelişim çalışması, mezuniyet belgesi ile belgelendirilir.</a:t>
                      </a:r>
                      <a:endParaRPr lang="tr-TR" dirty="0"/>
                    </a:p>
                  </a:txBody>
                  <a:tcPr/>
                </a:tc>
                <a:extLst>
                  <a:ext uri="{0D108BD9-81ED-4DB2-BD59-A6C34878D82A}">
                    <a16:rowId xmlns:a16="http://schemas.microsoft.com/office/drawing/2014/main" val="1118777491"/>
                  </a:ext>
                </a:extLst>
              </a:tr>
              <a:tr h="759024">
                <a:tc>
                  <a:txBody>
                    <a:bodyPr/>
                    <a:lstStyle/>
                    <a:p>
                      <a:r>
                        <a:rPr lang="tr-TR" b="1" dirty="0" smtClean="0">
                          <a:solidFill>
                            <a:srgbClr val="C00000"/>
                          </a:solidFill>
                        </a:rPr>
                        <a:t>3.2. </a:t>
                      </a:r>
                      <a:r>
                        <a:rPr lang="tr-TR" dirty="0" smtClean="0"/>
                        <a:t>İlçe, il, ulusal ya da uluslararası düzeyde yürütülen projelerde görev almış olmak</a:t>
                      </a:r>
                      <a:endParaRPr lang="tr-TR" dirty="0"/>
                    </a:p>
                  </a:txBody>
                  <a:tcPr/>
                </a:tc>
                <a:tc>
                  <a:txBody>
                    <a:bodyPr/>
                    <a:lstStyle/>
                    <a:p>
                      <a:r>
                        <a:rPr lang="tr-TR" dirty="0" smtClean="0"/>
                        <a:t>Bu mesleki gelişim çalışması, görev yazısı ile belgelendirilir.</a:t>
                      </a:r>
                      <a:endParaRPr lang="tr-TR" dirty="0"/>
                    </a:p>
                  </a:txBody>
                  <a:tcPr/>
                </a:tc>
                <a:extLst>
                  <a:ext uri="{0D108BD9-81ED-4DB2-BD59-A6C34878D82A}">
                    <a16:rowId xmlns:a16="http://schemas.microsoft.com/office/drawing/2014/main" val="3669999666"/>
                  </a:ext>
                </a:extLst>
              </a:tr>
              <a:tr h="714525">
                <a:tc>
                  <a:txBody>
                    <a:bodyPr/>
                    <a:lstStyle/>
                    <a:p>
                      <a:r>
                        <a:rPr lang="tr-TR" b="1" dirty="0" smtClean="0">
                          <a:solidFill>
                            <a:srgbClr val="C00000"/>
                          </a:solidFill>
                        </a:rPr>
                        <a:t>3.3. </a:t>
                      </a:r>
                      <a:r>
                        <a:rPr lang="tr-TR" dirty="0" smtClean="0"/>
                        <a:t>Ulusal ya da uluslararası kongrelerin düzenleme kurullarında görev almış olmak.</a:t>
                      </a:r>
                      <a:endParaRPr lang="tr-TR" dirty="0"/>
                    </a:p>
                  </a:txBody>
                  <a:tcPr/>
                </a:tc>
                <a:tc>
                  <a:txBody>
                    <a:bodyPr/>
                    <a:lstStyle/>
                    <a:p>
                      <a:r>
                        <a:rPr lang="tr-TR" dirty="0" smtClean="0"/>
                        <a:t>Bu kapsamdaki görevler kurumlarınca verilecek izin belgesi veya yürütülen bilimsel çalışmaya katıldığına dair belge ile belgelendirilir. </a:t>
                      </a:r>
                      <a:endParaRPr lang="tr-TR" dirty="0"/>
                    </a:p>
                  </a:txBody>
                  <a:tcPr/>
                </a:tc>
                <a:extLst>
                  <a:ext uri="{0D108BD9-81ED-4DB2-BD59-A6C34878D82A}">
                    <a16:rowId xmlns:a16="http://schemas.microsoft.com/office/drawing/2014/main" val="1518483081"/>
                  </a:ext>
                </a:extLst>
              </a:tr>
              <a:tr h="1020750">
                <a:tc>
                  <a:txBody>
                    <a:bodyPr/>
                    <a:lstStyle/>
                    <a:p>
                      <a:r>
                        <a:rPr lang="tr-TR" b="1" dirty="0" smtClean="0">
                          <a:solidFill>
                            <a:srgbClr val="C00000"/>
                          </a:solidFill>
                        </a:rPr>
                        <a:t>3.4. </a:t>
                      </a:r>
                      <a:r>
                        <a:rPr lang="tr-TR" dirty="0" smtClean="0"/>
                        <a:t>Sanat, spor veya mesleki alanda yeni bir beceri ya da yeterlik kazandığını gösterir belge, sertifika ya da lisans sahibi olmak.</a:t>
                      </a:r>
                      <a:endParaRPr lang="tr-TR" dirty="0"/>
                    </a:p>
                  </a:txBody>
                  <a:tcPr/>
                </a:tc>
                <a:tc>
                  <a:txBody>
                    <a:bodyPr/>
                    <a:lstStyle/>
                    <a:p>
                      <a:r>
                        <a:rPr lang="tr-TR" dirty="0" smtClean="0"/>
                        <a:t>Bu mesleki gelişim çalışması, belge, sertifika ya da lisans ile belgelendirilir.</a:t>
                      </a:r>
                      <a:endParaRPr lang="tr-TR" dirty="0"/>
                    </a:p>
                  </a:txBody>
                  <a:tcPr/>
                </a:tc>
                <a:extLst>
                  <a:ext uri="{0D108BD9-81ED-4DB2-BD59-A6C34878D82A}">
                    <a16:rowId xmlns:a16="http://schemas.microsoft.com/office/drawing/2014/main" val="2225906450"/>
                  </a:ext>
                </a:extLst>
              </a:tr>
              <a:tr h="1633200">
                <a:tc>
                  <a:txBody>
                    <a:bodyPr/>
                    <a:lstStyle/>
                    <a:p>
                      <a:r>
                        <a:rPr lang="tr-TR" b="1" dirty="0" smtClean="0">
                          <a:solidFill>
                            <a:srgbClr val="C00000"/>
                          </a:solidFill>
                        </a:rPr>
                        <a:t>3.5. </a:t>
                      </a:r>
                      <a:r>
                        <a:rPr lang="tr-TR" dirty="0" smtClean="0"/>
                        <a:t>Bilimsel, sosyal, kültürel, sanatsal, sportif, yetenek veya beceri alanlarında il, bölge, ulusal veya uluslararası düzeyde düzenlenen yarışmalarda derece yapmış olmak ya da sergilenmeye değer çalışması bulunmak.</a:t>
                      </a:r>
                      <a:endParaRPr lang="tr-TR" dirty="0"/>
                    </a:p>
                  </a:txBody>
                  <a:tcPr/>
                </a:tc>
                <a:tc>
                  <a:txBody>
                    <a:bodyPr/>
                    <a:lstStyle/>
                    <a:p>
                      <a:r>
                        <a:rPr lang="tr-TR" dirty="0" smtClean="0"/>
                        <a:t>Bu mesleki gelişim çalışması, dereceye girildiğine veya çalışmasının sergilendiğine dair belge ile belgelendirilir. </a:t>
                      </a:r>
                      <a:endParaRPr lang="tr-TR" dirty="0"/>
                    </a:p>
                  </a:txBody>
                  <a:tcPr/>
                </a:tc>
                <a:extLst>
                  <a:ext uri="{0D108BD9-81ED-4DB2-BD59-A6C34878D82A}">
                    <a16:rowId xmlns:a16="http://schemas.microsoft.com/office/drawing/2014/main" val="1661234201"/>
                  </a:ext>
                </a:extLst>
              </a:tr>
            </a:tbl>
          </a:graphicData>
        </a:graphic>
      </p:graphicFrame>
    </p:spTree>
    <p:extLst>
      <p:ext uri="{BB962C8B-B14F-4D97-AF65-F5344CB8AC3E}">
        <p14:creationId xmlns:p14="http://schemas.microsoft.com/office/powerpoint/2010/main" val="2761650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287492"/>
            <a:ext cx="11056776" cy="642905"/>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404706109"/>
              </p:ext>
            </p:extLst>
          </p:nvPr>
        </p:nvGraphicFramePr>
        <p:xfrm>
          <a:off x="531844" y="1101011"/>
          <a:ext cx="11178074" cy="5533953"/>
        </p:xfrm>
        <a:graphic>
          <a:graphicData uri="http://schemas.openxmlformats.org/drawingml/2006/table">
            <a:tbl>
              <a:tblPr firstRow="1" bandRow="1">
                <a:tableStyleId>{5C22544A-7EE6-4342-B048-85BDC9FD1C3A}</a:tableStyleId>
              </a:tblPr>
              <a:tblGrid>
                <a:gridCol w="5589037">
                  <a:extLst>
                    <a:ext uri="{9D8B030D-6E8A-4147-A177-3AD203B41FA5}">
                      <a16:colId xmlns:a16="http://schemas.microsoft.com/office/drawing/2014/main" val="702539983"/>
                    </a:ext>
                  </a:extLst>
                </a:gridCol>
                <a:gridCol w="5589037">
                  <a:extLst>
                    <a:ext uri="{9D8B030D-6E8A-4147-A177-3AD203B41FA5}">
                      <a16:colId xmlns:a16="http://schemas.microsoft.com/office/drawing/2014/main" val="2869960152"/>
                    </a:ext>
                  </a:extLst>
                </a:gridCol>
              </a:tblGrid>
              <a:tr h="422810">
                <a:tc gridSpan="2">
                  <a:txBody>
                    <a:bodyPr/>
                    <a:lstStyle/>
                    <a:p>
                      <a:pPr algn="ctr"/>
                      <a:r>
                        <a:rPr lang="tr-TR" sz="2200" dirty="0" smtClean="0">
                          <a:solidFill>
                            <a:schemeClr val="tx1"/>
                          </a:solidFill>
                        </a:rPr>
                        <a:t>3. Araştırma Ve Geliştirme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3374580265"/>
                  </a:ext>
                </a:extLst>
              </a:tr>
              <a:tr h="880874">
                <a:tc>
                  <a:txBody>
                    <a:bodyPr/>
                    <a:lstStyle/>
                    <a:p>
                      <a:r>
                        <a:rPr lang="tr-TR" b="1" dirty="0" smtClean="0">
                          <a:solidFill>
                            <a:srgbClr val="C00000"/>
                          </a:solidFill>
                        </a:rPr>
                        <a:t>3.6.</a:t>
                      </a:r>
                      <a:r>
                        <a:rPr lang="tr-TR" dirty="0" smtClean="0"/>
                        <a:t>Araştırma ve geliştirme alanına yönelik; kurul, komisyon, ekip ve iş birliği çalışmalarında görev almış olmak.</a:t>
                      </a:r>
                      <a:endParaRPr lang="tr-TR" dirty="0"/>
                    </a:p>
                  </a:txBody>
                  <a:tcPr/>
                </a:tc>
                <a:tc>
                  <a:txBody>
                    <a:bodyPr/>
                    <a:lstStyle/>
                    <a:p>
                      <a:r>
                        <a:rPr lang="tr-TR" dirty="0" smtClean="0"/>
                        <a:t>Bu mesleki gelişim çalışması, görev yazısı ile belgelendirilir</a:t>
                      </a:r>
                      <a:endParaRPr lang="tr-TR" dirty="0"/>
                    </a:p>
                  </a:txBody>
                  <a:tcPr/>
                </a:tc>
                <a:extLst>
                  <a:ext uri="{0D108BD9-81ED-4DB2-BD59-A6C34878D82A}">
                    <a16:rowId xmlns:a16="http://schemas.microsoft.com/office/drawing/2014/main" val="1118777491"/>
                  </a:ext>
                </a:extLst>
              </a:tr>
              <a:tr h="880874">
                <a:tc>
                  <a:txBody>
                    <a:bodyPr/>
                    <a:lstStyle/>
                    <a:p>
                      <a:r>
                        <a:rPr lang="tr-TR" b="1" dirty="0" smtClean="0">
                          <a:solidFill>
                            <a:srgbClr val="C00000"/>
                          </a:solidFill>
                        </a:rPr>
                        <a:t>3.7. </a:t>
                      </a:r>
                      <a:r>
                        <a:rPr lang="tr-TR" dirty="0" smtClean="0"/>
                        <a:t>YDS veya eşdeğerliğe sahip bir sınavdan D (60) düzeyi ve üzerinde puan almış olmak.</a:t>
                      </a:r>
                      <a:endParaRPr lang="tr-TR" dirty="0"/>
                    </a:p>
                  </a:txBody>
                  <a:tcPr/>
                </a:tc>
                <a:tc>
                  <a:txBody>
                    <a:bodyPr/>
                    <a:lstStyle/>
                    <a:p>
                      <a:r>
                        <a:rPr lang="tr-TR" dirty="0" smtClean="0"/>
                        <a:t>İlgili mevzuatına göre söz konusu puanın geçerliliğinin bulunması kaydıyla sınav sonuç belgesi ile belgelendirilir.</a:t>
                      </a:r>
                      <a:endParaRPr lang="tr-TR" dirty="0"/>
                    </a:p>
                  </a:txBody>
                  <a:tcPr/>
                </a:tc>
                <a:extLst>
                  <a:ext uri="{0D108BD9-81ED-4DB2-BD59-A6C34878D82A}">
                    <a16:rowId xmlns:a16="http://schemas.microsoft.com/office/drawing/2014/main" val="3669999666"/>
                  </a:ext>
                </a:extLst>
              </a:tr>
              <a:tr h="880874">
                <a:tc>
                  <a:txBody>
                    <a:bodyPr/>
                    <a:lstStyle/>
                    <a:p>
                      <a:r>
                        <a:rPr lang="tr-TR" b="1" dirty="0" smtClean="0">
                          <a:solidFill>
                            <a:srgbClr val="C00000"/>
                          </a:solidFill>
                        </a:rPr>
                        <a:t>3.8. </a:t>
                      </a:r>
                      <a:r>
                        <a:rPr lang="tr-TR" dirty="0" smtClean="0"/>
                        <a:t>ISBN sistemine girmiş kitap künyesinde ismi yer almış olmak</a:t>
                      </a:r>
                      <a:endParaRPr lang="tr-TR" dirty="0"/>
                    </a:p>
                  </a:txBody>
                  <a:tcPr/>
                </a:tc>
                <a:tc>
                  <a:txBody>
                    <a:bodyPr/>
                    <a:lstStyle/>
                    <a:p>
                      <a:r>
                        <a:rPr lang="tr-TR" dirty="0" smtClean="0"/>
                        <a:t>Bu mesleki gelişim çalışması, ISBN kapsamında yer alan yayına ait; kitap künyesi veya ön/arka kapağı görseli ile belgelendirilir</a:t>
                      </a:r>
                      <a:endParaRPr lang="tr-TR" dirty="0"/>
                    </a:p>
                  </a:txBody>
                  <a:tcPr/>
                </a:tc>
                <a:extLst>
                  <a:ext uri="{0D108BD9-81ED-4DB2-BD59-A6C34878D82A}">
                    <a16:rowId xmlns:a16="http://schemas.microsoft.com/office/drawing/2014/main" val="1518483081"/>
                  </a:ext>
                </a:extLst>
              </a:tr>
              <a:tr h="906021">
                <a:tc>
                  <a:txBody>
                    <a:bodyPr/>
                    <a:lstStyle/>
                    <a:p>
                      <a:r>
                        <a:rPr lang="tr-TR" b="1" dirty="0" smtClean="0">
                          <a:solidFill>
                            <a:srgbClr val="C00000"/>
                          </a:solidFill>
                        </a:rPr>
                        <a:t>3.9. </a:t>
                      </a:r>
                      <a:r>
                        <a:rPr lang="tr-TR" dirty="0" smtClean="0"/>
                        <a:t>Ders kitabı/eğitim aracı/eğitim materyali hazırlama ve yazma veya inceleme sürecinde görev almış olmak.</a:t>
                      </a:r>
                      <a:endParaRPr lang="tr-TR" dirty="0"/>
                    </a:p>
                  </a:txBody>
                  <a:tcPr/>
                </a:tc>
                <a:tc>
                  <a:txBody>
                    <a:bodyPr/>
                    <a:lstStyle/>
                    <a:p>
                      <a:endParaRPr lang="tr-TR" dirty="0" smtClean="0"/>
                    </a:p>
                    <a:p>
                      <a:r>
                        <a:rPr lang="tr-TR" dirty="0" smtClean="0"/>
                        <a:t>Bu mesleki gelişim çalışması, görevlendirme yazısıyla belgelendirilir.</a:t>
                      </a:r>
                      <a:endParaRPr lang="tr-TR" dirty="0"/>
                    </a:p>
                  </a:txBody>
                  <a:tcPr/>
                </a:tc>
                <a:extLst>
                  <a:ext uri="{0D108BD9-81ED-4DB2-BD59-A6C34878D82A}">
                    <a16:rowId xmlns:a16="http://schemas.microsoft.com/office/drawing/2014/main" val="2225906450"/>
                  </a:ext>
                </a:extLst>
              </a:tr>
              <a:tr h="1449633">
                <a:tc>
                  <a:txBody>
                    <a:bodyPr/>
                    <a:lstStyle/>
                    <a:p>
                      <a:r>
                        <a:rPr lang="tr-TR" b="1" dirty="0" smtClean="0">
                          <a:solidFill>
                            <a:srgbClr val="C00000"/>
                          </a:solidFill>
                        </a:rPr>
                        <a:t>3.10. </a:t>
                      </a:r>
                      <a:r>
                        <a:rPr lang="tr-TR" dirty="0" smtClean="0"/>
                        <a:t>Okulda/kurumda çıkarılan dergi, gazete, duvar gazetesi, kitap, yıllık ve benzeri yayınların hazırlanmasında danışman/koordinatör/editör olarak görev yapmış olmak.</a:t>
                      </a:r>
                      <a:endParaRPr lang="tr-TR" dirty="0"/>
                    </a:p>
                  </a:txBody>
                  <a:tcPr/>
                </a:tc>
                <a:tc>
                  <a:txBody>
                    <a:bodyPr/>
                    <a:lstStyle/>
                    <a:p>
                      <a:endParaRPr lang="tr-TR" dirty="0" smtClean="0"/>
                    </a:p>
                    <a:p>
                      <a:r>
                        <a:rPr lang="tr-TR" dirty="0" smtClean="0"/>
                        <a:t>Bu mesleki gelişim çalışması, görevlendirme yazısıyla belgelendirilir. </a:t>
                      </a:r>
                      <a:endParaRPr lang="tr-TR" dirty="0"/>
                    </a:p>
                  </a:txBody>
                  <a:tcPr/>
                </a:tc>
                <a:extLst>
                  <a:ext uri="{0D108BD9-81ED-4DB2-BD59-A6C34878D82A}">
                    <a16:rowId xmlns:a16="http://schemas.microsoft.com/office/drawing/2014/main" val="1661234201"/>
                  </a:ext>
                </a:extLst>
              </a:tr>
            </a:tbl>
          </a:graphicData>
        </a:graphic>
      </p:graphicFrame>
    </p:spTree>
    <p:extLst>
      <p:ext uri="{BB962C8B-B14F-4D97-AF65-F5344CB8AC3E}">
        <p14:creationId xmlns:p14="http://schemas.microsoft.com/office/powerpoint/2010/main" val="3313570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2331"/>
            <a:ext cx="11056776" cy="642905"/>
          </a:xfrm>
        </p:spPr>
        <p:txBody>
          <a:bodyPr/>
          <a:lstStyle/>
          <a:p>
            <a:pPr algn="ctr"/>
            <a:r>
              <a:rPr lang="tr-TR" sz="2800" b="1" dirty="0">
                <a:solidFill>
                  <a:schemeClr val="tx1"/>
                </a:solidFill>
              </a:rPr>
              <a:t>UZMAN ÖĞRETMENLİK MESLEKİ GELİŞİM ÇALIŞMALARI </a:t>
            </a:r>
            <a:r>
              <a:rPr lang="tr-TR" sz="2800" b="1" dirty="0" smtClean="0">
                <a:solidFill>
                  <a:schemeClr val="tx1"/>
                </a:solidFill>
              </a:rPr>
              <a:t>TABLOSU</a:t>
            </a:r>
            <a:endParaRPr lang="tr-TR" sz="2800" b="1" dirty="0">
              <a:solidFill>
                <a:schemeClr val="accent1">
                  <a:lumMod val="50000"/>
                </a:schemeClr>
              </a:solidFill>
            </a:endParaRPr>
          </a:p>
        </p:txBody>
      </p:sp>
      <p:sp>
        <p:nvSpPr>
          <p:cNvPr id="3" name="Alt Başlık 2"/>
          <p:cNvSpPr>
            <a:spLocks noGrp="1"/>
          </p:cNvSpPr>
          <p:nvPr>
            <p:ph type="subTitle" idx="1"/>
          </p:nvPr>
        </p:nvSpPr>
        <p:spPr>
          <a:xfrm>
            <a:off x="531845" y="1306286"/>
            <a:ext cx="11308702" cy="5075853"/>
          </a:xfrm>
        </p:spPr>
        <p:txBody>
          <a:bodyPr>
            <a:noAutofit/>
          </a:bodyPr>
          <a:lstStyle/>
          <a:p>
            <a:pPr algn="l">
              <a:buFont typeface="Wingdings" panose="05000000000000000000" pitchFamily="2" charset="2"/>
              <a:buChar char="Ø"/>
            </a:pPr>
            <a:endParaRPr lang="tr-TR" sz="2400" dirty="0">
              <a:solidFill>
                <a:schemeClr val="tx1"/>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943078559"/>
              </p:ext>
            </p:extLst>
          </p:nvPr>
        </p:nvGraphicFramePr>
        <p:xfrm>
          <a:off x="895739" y="1497335"/>
          <a:ext cx="10580914" cy="4693754"/>
        </p:xfrm>
        <a:graphic>
          <a:graphicData uri="http://schemas.openxmlformats.org/drawingml/2006/table">
            <a:tbl>
              <a:tblPr firstRow="1" bandRow="1">
                <a:tableStyleId>{5C22544A-7EE6-4342-B048-85BDC9FD1C3A}</a:tableStyleId>
              </a:tblPr>
              <a:tblGrid>
                <a:gridCol w="5290457">
                  <a:extLst>
                    <a:ext uri="{9D8B030D-6E8A-4147-A177-3AD203B41FA5}">
                      <a16:colId xmlns:a16="http://schemas.microsoft.com/office/drawing/2014/main" val="702539983"/>
                    </a:ext>
                  </a:extLst>
                </a:gridCol>
                <a:gridCol w="5290457">
                  <a:extLst>
                    <a:ext uri="{9D8B030D-6E8A-4147-A177-3AD203B41FA5}">
                      <a16:colId xmlns:a16="http://schemas.microsoft.com/office/drawing/2014/main" val="2869960152"/>
                    </a:ext>
                  </a:extLst>
                </a:gridCol>
              </a:tblGrid>
              <a:tr h="389563">
                <a:tc gridSpan="2">
                  <a:txBody>
                    <a:bodyPr/>
                    <a:lstStyle/>
                    <a:p>
                      <a:pPr algn="ctr"/>
                      <a:r>
                        <a:rPr lang="tr-TR" sz="2200" dirty="0" smtClean="0">
                          <a:solidFill>
                            <a:schemeClr val="tx1"/>
                          </a:solidFill>
                        </a:rPr>
                        <a:t>3. Araştırma Ve Geliştirme Çalışmaları</a:t>
                      </a:r>
                      <a:endParaRPr lang="tr-TR" sz="2200" dirty="0">
                        <a:solidFill>
                          <a:schemeClr val="tx1"/>
                        </a:solidFill>
                      </a:endParaRPr>
                    </a:p>
                  </a:txBody>
                  <a:tcPr/>
                </a:tc>
                <a:tc hMerge="1">
                  <a:txBody>
                    <a:bodyPr/>
                    <a:lstStyle/>
                    <a:p>
                      <a:endParaRPr lang="tr-TR" dirty="0"/>
                    </a:p>
                  </a:txBody>
                  <a:tcPr/>
                </a:tc>
                <a:extLst>
                  <a:ext uri="{0D108BD9-81ED-4DB2-BD59-A6C34878D82A}">
                    <a16:rowId xmlns:a16="http://schemas.microsoft.com/office/drawing/2014/main" val="3374580265"/>
                  </a:ext>
                </a:extLst>
              </a:tr>
              <a:tr h="834779">
                <a:tc>
                  <a:txBody>
                    <a:bodyPr/>
                    <a:lstStyle/>
                    <a:p>
                      <a:r>
                        <a:rPr lang="tr-TR" b="1" dirty="0" smtClean="0">
                          <a:solidFill>
                            <a:srgbClr val="C00000"/>
                          </a:solidFill>
                        </a:rPr>
                        <a:t>3.11.</a:t>
                      </a:r>
                      <a:r>
                        <a:rPr lang="tr-TR" dirty="0" smtClean="0"/>
                        <a:t> Okullarda/kurumlarda döner sermaye kapsamında üretim sürecinde görev almış olmak.</a:t>
                      </a:r>
                      <a:endParaRPr lang="tr-TR" dirty="0"/>
                    </a:p>
                  </a:txBody>
                  <a:tcPr/>
                </a:tc>
                <a:tc>
                  <a:txBody>
                    <a:bodyPr/>
                    <a:lstStyle/>
                    <a:p>
                      <a:r>
                        <a:rPr lang="tr-TR" dirty="0" smtClean="0"/>
                        <a:t>Bu mesleki gelişim çalışması, görevlendirme yazısıyla belgelendirilir.</a:t>
                      </a:r>
                      <a:endParaRPr lang="tr-TR" dirty="0"/>
                    </a:p>
                  </a:txBody>
                  <a:tcPr/>
                </a:tc>
                <a:extLst>
                  <a:ext uri="{0D108BD9-81ED-4DB2-BD59-A6C34878D82A}">
                    <a16:rowId xmlns:a16="http://schemas.microsoft.com/office/drawing/2014/main" val="1118777491"/>
                  </a:ext>
                </a:extLst>
              </a:tr>
              <a:tr h="834779">
                <a:tc>
                  <a:txBody>
                    <a:bodyPr/>
                    <a:lstStyle/>
                    <a:p>
                      <a:r>
                        <a:rPr lang="tr-TR" b="1" dirty="0" smtClean="0">
                          <a:solidFill>
                            <a:srgbClr val="C00000"/>
                          </a:solidFill>
                        </a:rPr>
                        <a:t>3.12. </a:t>
                      </a:r>
                      <a:r>
                        <a:rPr lang="tr-TR" dirty="0" smtClean="0"/>
                        <a:t>Okul veya kurumlarda Millî Eğitim Bakanlığı Belgelendirme Hizmetleri Yönergesi kapsamında yürütülen çalışmalarda görev almış olmak. </a:t>
                      </a:r>
                      <a:endParaRPr lang="tr-TR" dirty="0"/>
                    </a:p>
                  </a:txBody>
                  <a:tcPr/>
                </a:tc>
                <a:tc>
                  <a:txBody>
                    <a:bodyPr/>
                    <a:lstStyle/>
                    <a:p>
                      <a:r>
                        <a:rPr lang="tr-TR" dirty="0" smtClean="0"/>
                        <a:t>Bu mesleki gelişim çalışması, görevlendirme yazısıyla belgelendirilir..</a:t>
                      </a:r>
                      <a:endParaRPr lang="tr-TR" dirty="0"/>
                    </a:p>
                  </a:txBody>
                  <a:tcPr/>
                </a:tc>
                <a:extLst>
                  <a:ext uri="{0D108BD9-81ED-4DB2-BD59-A6C34878D82A}">
                    <a16:rowId xmlns:a16="http://schemas.microsoft.com/office/drawing/2014/main" val="3669999666"/>
                  </a:ext>
                </a:extLst>
              </a:tr>
              <a:tr h="834779">
                <a:tc>
                  <a:txBody>
                    <a:bodyPr/>
                    <a:lstStyle/>
                    <a:p>
                      <a:r>
                        <a:rPr lang="tr-TR" b="1" dirty="0" smtClean="0">
                          <a:solidFill>
                            <a:srgbClr val="C00000"/>
                          </a:solidFill>
                        </a:rPr>
                        <a:t>3.13. </a:t>
                      </a:r>
                      <a:r>
                        <a:rPr lang="tr-TR" dirty="0" smtClean="0"/>
                        <a:t>Ulusal veya uluslararası izleme ve değerlendirme çalışmalarında görev yapmış olmak.</a:t>
                      </a:r>
                      <a:endParaRPr lang="tr-TR" dirty="0"/>
                    </a:p>
                  </a:txBody>
                  <a:tcPr/>
                </a:tc>
                <a:tc>
                  <a:txBody>
                    <a:bodyPr/>
                    <a:lstStyle/>
                    <a:p>
                      <a:r>
                        <a:rPr lang="tr-TR" dirty="0" smtClean="0"/>
                        <a:t>Bu mesleki gelişim çalışması, görevlendirme yazısıyla belgelendirilir.</a:t>
                      </a:r>
                      <a:endParaRPr lang="tr-TR" dirty="0"/>
                    </a:p>
                  </a:txBody>
                  <a:tcPr/>
                </a:tc>
                <a:extLst>
                  <a:ext uri="{0D108BD9-81ED-4DB2-BD59-A6C34878D82A}">
                    <a16:rowId xmlns:a16="http://schemas.microsoft.com/office/drawing/2014/main" val="1518483081"/>
                  </a:ext>
                </a:extLst>
              </a:tr>
              <a:tr h="834779">
                <a:tc>
                  <a:txBody>
                    <a:bodyPr/>
                    <a:lstStyle/>
                    <a:p>
                      <a:r>
                        <a:rPr lang="tr-TR" b="1" dirty="0" smtClean="0">
                          <a:solidFill>
                            <a:srgbClr val="C00000"/>
                          </a:solidFill>
                        </a:rPr>
                        <a:t>3.14. </a:t>
                      </a:r>
                      <a:r>
                        <a:rPr lang="tr-TR" dirty="0" smtClean="0"/>
                        <a:t>Bakanlık bilişim projelerinin geliştirilmesinde görev almış olmak.</a:t>
                      </a:r>
                      <a:endParaRPr lang="tr-TR" dirty="0"/>
                    </a:p>
                  </a:txBody>
                  <a:tcPr/>
                </a:tc>
                <a:tc>
                  <a:txBody>
                    <a:bodyPr/>
                    <a:lstStyle/>
                    <a:p>
                      <a:r>
                        <a:rPr lang="tr-TR" dirty="0" smtClean="0"/>
                        <a:t>Bu mesleki gelişim çalışması, görevlendirme yazısıyla belgelendirilir..</a:t>
                      </a:r>
                      <a:endParaRPr lang="tr-TR" dirty="0"/>
                    </a:p>
                  </a:txBody>
                  <a:tcPr/>
                </a:tc>
                <a:extLst>
                  <a:ext uri="{0D108BD9-81ED-4DB2-BD59-A6C34878D82A}">
                    <a16:rowId xmlns:a16="http://schemas.microsoft.com/office/drawing/2014/main" val="2225906450"/>
                  </a:ext>
                </a:extLst>
              </a:tr>
              <a:tr h="768676">
                <a:tc gridSpan="2">
                  <a:txBody>
                    <a:bodyPr/>
                    <a:lstStyle/>
                    <a:p>
                      <a:endParaRPr lang="tr-TR" dirty="0" smtClean="0"/>
                    </a:p>
                    <a:p>
                      <a:pPr algn="ctr"/>
                      <a:r>
                        <a:rPr lang="tr-TR" dirty="0" smtClean="0">
                          <a:hlinkClick r:id="rId3" action="ppaction://hlinkfile"/>
                        </a:rPr>
                        <a:t>BAŞÖĞRETMENLİK MESLEKİ GELİŞİM ÇALIŞMALARI TABLOSU</a:t>
                      </a:r>
                      <a:endParaRPr lang="tr-TR" dirty="0"/>
                    </a:p>
                  </a:txBody>
                  <a:tcPr/>
                </a:tc>
                <a:tc hMerge="1">
                  <a:txBody>
                    <a:bodyPr/>
                    <a:lstStyle/>
                    <a:p>
                      <a:endParaRPr lang="tr-TR" dirty="0"/>
                    </a:p>
                  </a:txBody>
                  <a:tcPr/>
                </a:tc>
                <a:extLst>
                  <a:ext uri="{0D108BD9-81ED-4DB2-BD59-A6C34878D82A}">
                    <a16:rowId xmlns:a16="http://schemas.microsoft.com/office/drawing/2014/main" val="1661234201"/>
                  </a:ext>
                </a:extLst>
              </a:tr>
            </a:tbl>
          </a:graphicData>
        </a:graphic>
      </p:graphicFrame>
    </p:spTree>
    <p:extLst>
      <p:ext uri="{BB962C8B-B14F-4D97-AF65-F5344CB8AC3E}">
        <p14:creationId xmlns:p14="http://schemas.microsoft.com/office/powerpoint/2010/main" val="3343037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2331"/>
            <a:ext cx="11056776" cy="1113873"/>
          </a:xfrm>
        </p:spPr>
        <p:txBody>
          <a:bodyPr/>
          <a:lstStyle/>
          <a:p>
            <a:pPr algn="ctr"/>
            <a:r>
              <a:rPr lang="tr-TR" sz="2800" b="1" dirty="0">
                <a:solidFill>
                  <a:schemeClr val="tx1"/>
                </a:solidFill>
              </a:rPr>
              <a:t>UZMAN </a:t>
            </a:r>
            <a:r>
              <a:rPr lang="tr-TR" sz="2800" b="1" dirty="0" smtClean="0">
                <a:solidFill>
                  <a:schemeClr val="tx1"/>
                </a:solidFill>
              </a:rPr>
              <a:t>ÖĞRETMENLİK/BAŞÖĞRETMENLİK  MESLEKİ GELİŞİM ÇALIŞMALARININ </a:t>
            </a:r>
            <a:r>
              <a:rPr lang="tr-TR" sz="2800" b="1" dirty="0" err="1" smtClean="0">
                <a:solidFill>
                  <a:schemeClr val="tx1"/>
                </a:solidFill>
              </a:rPr>
              <a:t>MEBBİS’e</a:t>
            </a:r>
            <a:r>
              <a:rPr lang="tr-TR" sz="2800" b="1" dirty="0" smtClean="0">
                <a:solidFill>
                  <a:schemeClr val="tx1"/>
                </a:solidFill>
              </a:rPr>
              <a:t> YÜKLENMESİ</a:t>
            </a:r>
            <a:br>
              <a:rPr lang="tr-TR" sz="2800" b="1" dirty="0" smtClean="0">
                <a:solidFill>
                  <a:schemeClr val="tx1"/>
                </a:solidFill>
              </a:rPr>
            </a:br>
            <a:r>
              <a:rPr lang="tr-TR" sz="2800" b="1" dirty="0" smtClean="0">
                <a:solidFill>
                  <a:schemeClr val="tx1"/>
                </a:solidFill>
              </a:rPr>
              <a:t>(</a:t>
            </a:r>
            <a:r>
              <a:rPr lang="pl-PL" sz="2800" b="1" dirty="0" smtClean="0">
                <a:solidFill>
                  <a:schemeClr val="tx1"/>
                </a:solidFill>
              </a:rPr>
              <a:t>07 Temmuz-03 </a:t>
            </a:r>
            <a:r>
              <a:rPr lang="pl-PL" sz="2800" b="1" dirty="0">
                <a:solidFill>
                  <a:schemeClr val="tx1"/>
                </a:solidFill>
              </a:rPr>
              <a:t>Ekim </a:t>
            </a:r>
            <a:r>
              <a:rPr lang="pl-PL" sz="2800" b="1" dirty="0" smtClean="0">
                <a:solidFill>
                  <a:schemeClr val="tx1"/>
                </a:solidFill>
              </a:rPr>
              <a:t>2022</a:t>
            </a:r>
            <a:r>
              <a:rPr lang="tr-TR" sz="2800" b="1" dirty="0" smtClean="0">
                <a:solidFill>
                  <a:schemeClr val="tx1"/>
                </a:solidFill>
              </a:rPr>
              <a:t>)</a:t>
            </a:r>
            <a:endParaRPr lang="tr-TR" sz="2800" b="1" dirty="0">
              <a:solidFill>
                <a:schemeClr val="tx1"/>
              </a:solidFill>
            </a:endParaRPr>
          </a:p>
        </p:txBody>
      </p:sp>
      <p:sp>
        <p:nvSpPr>
          <p:cNvPr id="6" name="Dikdörtgen 5"/>
          <p:cNvSpPr/>
          <p:nvPr/>
        </p:nvSpPr>
        <p:spPr>
          <a:xfrm>
            <a:off x="531845" y="1894574"/>
            <a:ext cx="11346025" cy="5109091"/>
          </a:xfrm>
          <a:prstGeom prst="rect">
            <a:avLst/>
          </a:prstGeom>
        </p:spPr>
        <p:txBody>
          <a:bodyPr wrap="square">
            <a:spAutoFit/>
          </a:bodyPr>
          <a:lstStyle/>
          <a:p>
            <a:r>
              <a:rPr lang="tr-TR" sz="2200" dirty="0"/>
              <a:t>Uzman </a:t>
            </a:r>
            <a:r>
              <a:rPr lang="tr-TR" sz="2200" dirty="0" smtClean="0"/>
              <a:t>öğretmen ve Başöğretmen </a:t>
            </a:r>
            <a:r>
              <a:rPr lang="tr-TR" sz="2200" dirty="0"/>
              <a:t>unvanı için başvuruda bulunacak öğretmenlerde aranan şartlardan biri olan mesleki gelişim çalışmaları, Eğitim Öğretim ve Rehberlik Çalışmaları, Yönetime Katılım ve Araştırma ve Geliştirme Çalışmaları olmak üzere üç alan olarak “alan değerlendirmesi” yöntemiyle değerlendirilmektedir. Buna göre alanların her birinden bir görevin yapılması o alandaki görevin tamamlanması anlamına gelmektedir. Mesleki gelişim çalışmaları, tüm branş/alan öğretmenlerinin her bir alandaki görevlerden en az birini yapabilecekleri şekilde belirlenmiştir. Buna göre uzman öğretmen unvanı için başvuruda bulunacak öğretmenlerin, “Uzman Öğretmenlik Mesleki Gelişim Çalışmaları </a:t>
            </a:r>
            <a:r>
              <a:rPr lang="tr-TR" sz="2200" dirty="0" err="1"/>
              <a:t>Tablosu’nda</a:t>
            </a:r>
            <a:r>
              <a:rPr lang="tr-TR" sz="2200" dirty="0"/>
              <a:t> yer alan üç alandan en az ikisinden birer </a:t>
            </a:r>
            <a:r>
              <a:rPr lang="tr-TR" sz="2200" dirty="0" smtClean="0"/>
              <a:t>çalışma, </a:t>
            </a:r>
            <a:r>
              <a:rPr lang="tr-TR" sz="2200" dirty="0"/>
              <a:t>başöğretmen unvanı için başvuruda bulunacak uzman öğretmenlerin, “Başöğretmenlik Mesleki Gelişim Çalışmaları </a:t>
            </a:r>
            <a:r>
              <a:rPr lang="tr-TR" sz="2200" dirty="0" err="1"/>
              <a:t>Tablosu”nda</a:t>
            </a:r>
            <a:r>
              <a:rPr lang="tr-TR" sz="2200" dirty="0"/>
              <a:t> yer alan üç alandan en az ikisinden birer çalışma</a:t>
            </a:r>
            <a:r>
              <a:rPr lang="tr-TR" sz="2200" dirty="0" smtClean="0"/>
              <a:t> </a:t>
            </a:r>
            <a:r>
              <a:rPr lang="tr-TR" sz="2200" dirty="0"/>
              <a:t>yapmış olmaları gerekmektedir. Ayrıca; birden fazla çalışma alanında değerlendirilebilecek mesleki gelişim çalışmaları, yalnızca bir çalışma alanında değerlendirilir</a:t>
            </a:r>
            <a:r>
              <a:rPr lang="tr-TR" sz="2200" dirty="0" smtClean="0"/>
              <a:t>.</a:t>
            </a:r>
          </a:p>
          <a:p>
            <a:endParaRPr lang="tr-TR" dirty="0"/>
          </a:p>
        </p:txBody>
      </p:sp>
    </p:spTree>
    <p:extLst>
      <p:ext uri="{BB962C8B-B14F-4D97-AF65-F5344CB8AC3E}">
        <p14:creationId xmlns:p14="http://schemas.microsoft.com/office/powerpoint/2010/main" val="3510170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986797" y="1998099"/>
            <a:ext cx="10114384" cy="2424612"/>
          </a:xfrm>
        </p:spPr>
        <p:txBody>
          <a:bodyPr>
            <a:noAutofit/>
          </a:bodyPr>
          <a:lstStyle/>
          <a:p>
            <a:pPr algn="just"/>
            <a:r>
              <a:rPr lang="tr-TR" sz="2200" u="sng" dirty="0">
                <a:solidFill>
                  <a:srgbClr val="C00000"/>
                </a:solidFill>
              </a:rPr>
              <a:t>Bakanlığa bağlı resmî eğitim kurumlarında</a:t>
            </a:r>
            <a:r>
              <a:rPr lang="tr-TR" sz="2200" dirty="0">
                <a:solidFill>
                  <a:srgbClr val="C00000"/>
                </a:solidFill>
              </a:rPr>
              <a:t> </a:t>
            </a:r>
            <a:r>
              <a:rPr lang="tr-TR" sz="2200" dirty="0">
                <a:solidFill>
                  <a:schemeClr val="tx1"/>
                </a:solidFill>
              </a:rPr>
              <a:t>görev yapan öğretmenlerden/uzman öğretmenlerden eğitim programı ile yazılı sınava başvuruda bulunanların başvuru şartlarını taşıyıp taşımadıkları, </a:t>
            </a:r>
          </a:p>
          <a:p>
            <a:pPr algn="just"/>
            <a:r>
              <a:rPr lang="tr-TR" sz="2200" dirty="0">
                <a:solidFill>
                  <a:schemeClr val="tx1"/>
                </a:solidFill>
              </a:rPr>
              <a:t>   Sırasıyla; </a:t>
            </a:r>
          </a:p>
          <a:p>
            <a:pPr algn="just">
              <a:buFont typeface="Wingdings" panose="05000000000000000000" pitchFamily="2" charset="2"/>
              <a:buChar char="Ø"/>
            </a:pPr>
            <a:r>
              <a:rPr lang="tr-TR" sz="2200" b="1" u="sng" dirty="0">
                <a:solidFill>
                  <a:schemeClr val="accent6">
                    <a:lumMod val="75000"/>
                  </a:schemeClr>
                </a:solidFill>
              </a:rPr>
              <a:t>Okul/kurum müdürlüğü</a:t>
            </a:r>
            <a:r>
              <a:rPr lang="tr-TR" sz="2200" dirty="0"/>
              <a:t>, </a:t>
            </a:r>
          </a:p>
          <a:p>
            <a:pPr algn="just">
              <a:buFont typeface="Wingdings" panose="05000000000000000000" pitchFamily="2" charset="2"/>
              <a:buChar char="Ø"/>
            </a:pPr>
            <a:r>
              <a:rPr lang="tr-TR" sz="2200" dirty="0">
                <a:solidFill>
                  <a:schemeClr val="tx1"/>
                </a:solidFill>
              </a:rPr>
              <a:t>İlçe millî eğitim müdürlüğünün onayından sonra</a:t>
            </a:r>
            <a:r>
              <a:rPr lang="tr-TR" sz="2200" b="1" dirty="0">
                <a:solidFill>
                  <a:srgbClr val="FF0000"/>
                </a:solidFill>
              </a:rPr>
              <a:t>!!! </a:t>
            </a:r>
          </a:p>
          <a:p>
            <a:pPr algn="just">
              <a:buFont typeface="Wingdings" panose="05000000000000000000" pitchFamily="2" charset="2"/>
              <a:buChar char="Ø"/>
            </a:pPr>
            <a:r>
              <a:rPr lang="tr-TR" sz="2200" dirty="0">
                <a:solidFill>
                  <a:schemeClr val="tx1"/>
                </a:solidFill>
              </a:rPr>
              <a:t>İllerde oluşturulan «İl Değerlendirme Komisyonu» tarafından değerlendirilecektir</a:t>
            </a:r>
            <a:r>
              <a:rPr lang="tr-TR" sz="2200" dirty="0"/>
              <a:t>.</a:t>
            </a:r>
          </a:p>
        </p:txBody>
      </p:sp>
    </p:spTree>
    <p:extLst>
      <p:ext uri="{BB962C8B-B14F-4D97-AF65-F5344CB8AC3E}">
        <p14:creationId xmlns:p14="http://schemas.microsoft.com/office/powerpoint/2010/main" val="2207071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2331"/>
            <a:ext cx="11056776" cy="1113873"/>
          </a:xfrm>
        </p:spPr>
        <p:txBody>
          <a:bodyPr/>
          <a:lstStyle/>
          <a:p>
            <a:pPr algn="ctr"/>
            <a:r>
              <a:rPr lang="tr-TR" sz="2800" b="1" dirty="0">
                <a:solidFill>
                  <a:schemeClr val="tx1"/>
                </a:solidFill>
              </a:rPr>
              <a:t>UZMAN </a:t>
            </a:r>
            <a:r>
              <a:rPr lang="tr-TR" sz="2800" b="1" dirty="0" smtClean="0">
                <a:solidFill>
                  <a:schemeClr val="tx1"/>
                </a:solidFill>
              </a:rPr>
              <a:t>ÖĞRETMENLİK/BAŞÖĞRETMENLİK  MESLEKİ GELİŞİM ÇALIŞMALARININ </a:t>
            </a:r>
            <a:r>
              <a:rPr lang="tr-TR" sz="2800" b="1" dirty="0" err="1" smtClean="0">
                <a:solidFill>
                  <a:schemeClr val="tx1"/>
                </a:solidFill>
              </a:rPr>
              <a:t>MEBBİS’e</a:t>
            </a:r>
            <a:r>
              <a:rPr lang="tr-TR" sz="2800" b="1" dirty="0" smtClean="0">
                <a:solidFill>
                  <a:schemeClr val="tx1"/>
                </a:solidFill>
              </a:rPr>
              <a:t> YÜKLENMESİ</a:t>
            </a:r>
            <a:br>
              <a:rPr lang="tr-TR" sz="2800" b="1" dirty="0" smtClean="0">
                <a:solidFill>
                  <a:schemeClr val="tx1"/>
                </a:solidFill>
              </a:rPr>
            </a:br>
            <a:r>
              <a:rPr lang="tr-TR" sz="2800" b="1" dirty="0" smtClean="0">
                <a:solidFill>
                  <a:schemeClr val="tx1"/>
                </a:solidFill>
              </a:rPr>
              <a:t>(</a:t>
            </a:r>
            <a:r>
              <a:rPr lang="pl-PL" sz="2800" b="1" dirty="0" smtClean="0">
                <a:solidFill>
                  <a:schemeClr val="tx1"/>
                </a:solidFill>
              </a:rPr>
              <a:t>07 Temmuz-03 </a:t>
            </a:r>
            <a:r>
              <a:rPr lang="pl-PL" sz="2800" b="1" dirty="0">
                <a:solidFill>
                  <a:schemeClr val="tx1"/>
                </a:solidFill>
              </a:rPr>
              <a:t>Ekim </a:t>
            </a:r>
            <a:r>
              <a:rPr lang="pl-PL" sz="2800" b="1" dirty="0" smtClean="0">
                <a:solidFill>
                  <a:schemeClr val="tx1"/>
                </a:solidFill>
              </a:rPr>
              <a:t>2022</a:t>
            </a:r>
            <a:r>
              <a:rPr lang="tr-TR" sz="2800" b="1" dirty="0" smtClean="0">
                <a:solidFill>
                  <a:schemeClr val="tx1"/>
                </a:solidFill>
              </a:rPr>
              <a:t>)</a:t>
            </a:r>
            <a:endParaRPr lang="tr-TR" sz="2800" b="1" dirty="0">
              <a:solidFill>
                <a:schemeClr val="tx1"/>
              </a:solidFill>
            </a:endParaRPr>
          </a:p>
        </p:txBody>
      </p:sp>
      <p:sp>
        <p:nvSpPr>
          <p:cNvPr id="6" name="Dikdörtgen 5"/>
          <p:cNvSpPr/>
          <p:nvPr/>
        </p:nvSpPr>
        <p:spPr>
          <a:xfrm>
            <a:off x="531845" y="1894574"/>
            <a:ext cx="11346025" cy="5109091"/>
          </a:xfrm>
          <a:prstGeom prst="rect">
            <a:avLst/>
          </a:prstGeom>
        </p:spPr>
        <p:txBody>
          <a:bodyPr wrap="square">
            <a:spAutoFit/>
          </a:bodyPr>
          <a:lstStyle/>
          <a:p>
            <a:r>
              <a:rPr lang="tr-TR" sz="2200" dirty="0"/>
              <a:t>Uzman </a:t>
            </a:r>
            <a:r>
              <a:rPr lang="tr-TR" sz="2200" dirty="0" smtClean="0"/>
              <a:t>öğretmen ve Başöğretmen </a:t>
            </a:r>
            <a:r>
              <a:rPr lang="tr-TR" sz="2200" dirty="0"/>
              <a:t>unvanı için başvuruda bulunacak öğretmenlerde aranan şartlardan biri olan mesleki gelişim çalışmaları, Eğitim Öğretim ve Rehberlik Çalışmaları, Yönetime Katılım ve Araştırma ve Geliştirme Çalışmaları olmak üzere üç alan olarak “alan değerlendirmesi” yöntemiyle değerlendirilmektedir. Buna göre alanların her birinden bir görevin yapılması o alandaki görevin tamamlanması anlamına gelmektedir. Mesleki gelişim çalışmaları, tüm branş/alan öğretmenlerinin her bir alandaki görevlerden en az birini yapabilecekleri şekilde belirlenmiştir. Buna göre uzman öğretmen unvanı için başvuruda bulunacak öğretmenlerin, “Uzman Öğretmenlik Mesleki Gelişim Çalışmaları </a:t>
            </a:r>
            <a:r>
              <a:rPr lang="tr-TR" sz="2200" dirty="0" err="1"/>
              <a:t>Tablosu’nda</a:t>
            </a:r>
            <a:r>
              <a:rPr lang="tr-TR" sz="2200" dirty="0"/>
              <a:t> yer alan üç alandan en az ikisinden birer </a:t>
            </a:r>
            <a:r>
              <a:rPr lang="tr-TR" sz="2200" dirty="0" smtClean="0"/>
              <a:t>çalışma, </a:t>
            </a:r>
            <a:r>
              <a:rPr lang="tr-TR" sz="2200" dirty="0"/>
              <a:t>başöğretmen unvanı için başvuruda bulunacak uzman öğretmenlerin, “Başöğretmenlik Mesleki Gelişim Çalışmaları </a:t>
            </a:r>
            <a:r>
              <a:rPr lang="tr-TR" sz="2200" dirty="0" err="1"/>
              <a:t>Tablosu”nda</a:t>
            </a:r>
            <a:r>
              <a:rPr lang="tr-TR" sz="2200" dirty="0"/>
              <a:t> yer alan üç alandan en az ikisinden birer çalışma</a:t>
            </a:r>
            <a:r>
              <a:rPr lang="tr-TR" sz="2200" dirty="0" smtClean="0"/>
              <a:t> </a:t>
            </a:r>
            <a:r>
              <a:rPr lang="tr-TR" sz="2200" dirty="0"/>
              <a:t>yapmış olmaları gerekmektedir. Ayrıca; birden fazla çalışma alanında değerlendirilebilecek mesleki gelişim çalışmaları, yalnızca bir çalışma alanında değerlendirilir</a:t>
            </a:r>
            <a:r>
              <a:rPr lang="tr-TR" sz="2200" dirty="0" smtClean="0"/>
              <a:t>.</a:t>
            </a:r>
          </a:p>
          <a:p>
            <a:endParaRPr lang="tr-TR" dirty="0"/>
          </a:p>
        </p:txBody>
      </p:sp>
    </p:spTree>
    <p:extLst>
      <p:ext uri="{BB962C8B-B14F-4D97-AF65-F5344CB8AC3E}">
        <p14:creationId xmlns:p14="http://schemas.microsoft.com/office/powerpoint/2010/main" val="3164104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1845" y="472331"/>
            <a:ext cx="11056776" cy="1113873"/>
          </a:xfrm>
        </p:spPr>
        <p:txBody>
          <a:bodyPr/>
          <a:lstStyle/>
          <a:p>
            <a:pPr algn="ctr"/>
            <a:r>
              <a:rPr lang="tr-TR" sz="2800" b="1" dirty="0">
                <a:solidFill>
                  <a:schemeClr val="tx1"/>
                </a:solidFill>
              </a:rPr>
              <a:t>UZMAN </a:t>
            </a:r>
            <a:r>
              <a:rPr lang="tr-TR" sz="2800" b="1" dirty="0" smtClean="0">
                <a:solidFill>
                  <a:schemeClr val="tx1"/>
                </a:solidFill>
              </a:rPr>
              <a:t>ÖĞRETMENLİK/BAŞÖĞRETMENLİK  MESLEKİ GELİŞİM ÇALIŞMALARININ </a:t>
            </a:r>
            <a:r>
              <a:rPr lang="tr-TR" sz="2800" b="1" dirty="0" err="1" smtClean="0">
                <a:solidFill>
                  <a:schemeClr val="tx1"/>
                </a:solidFill>
              </a:rPr>
              <a:t>MEBBİS’e</a:t>
            </a:r>
            <a:r>
              <a:rPr lang="tr-TR" sz="2800" b="1" dirty="0" smtClean="0">
                <a:solidFill>
                  <a:schemeClr val="tx1"/>
                </a:solidFill>
              </a:rPr>
              <a:t> YÜKLENMESİ</a:t>
            </a:r>
            <a:br>
              <a:rPr lang="tr-TR" sz="2800" b="1" dirty="0" smtClean="0">
                <a:solidFill>
                  <a:schemeClr val="tx1"/>
                </a:solidFill>
              </a:rPr>
            </a:br>
            <a:r>
              <a:rPr lang="tr-TR" sz="2800" b="1" dirty="0" smtClean="0">
                <a:solidFill>
                  <a:schemeClr val="tx1"/>
                </a:solidFill>
              </a:rPr>
              <a:t>(</a:t>
            </a:r>
            <a:r>
              <a:rPr lang="pl-PL" sz="2800" b="1" dirty="0" smtClean="0">
                <a:solidFill>
                  <a:schemeClr val="tx1"/>
                </a:solidFill>
              </a:rPr>
              <a:t>07 Temmuz-03 </a:t>
            </a:r>
            <a:r>
              <a:rPr lang="pl-PL" sz="2800" b="1" dirty="0">
                <a:solidFill>
                  <a:schemeClr val="tx1"/>
                </a:solidFill>
              </a:rPr>
              <a:t>Ekim </a:t>
            </a:r>
            <a:r>
              <a:rPr lang="pl-PL" sz="2800" b="1" dirty="0" smtClean="0">
                <a:solidFill>
                  <a:schemeClr val="tx1"/>
                </a:solidFill>
              </a:rPr>
              <a:t>2022</a:t>
            </a:r>
            <a:r>
              <a:rPr lang="tr-TR" sz="2800" b="1" dirty="0" smtClean="0">
                <a:solidFill>
                  <a:schemeClr val="tx1"/>
                </a:solidFill>
              </a:rPr>
              <a:t>)</a:t>
            </a:r>
            <a:endParaRPr lang="tr-TR" sz="2800" b="1" dirty="0">
              <a:solidFill>
                <a:schemeClr val="tx1"/>
              </a:solidFill>
            </a:endParaRPr>
          </a:p>
        </p:txBody>
      </p:sp>
      <p:sp>
        <p:nvSpPr>
          <p:cNvPr id="6" name="Dikdörtgen 5"/>
          <p:cNvSpPr/>
          <p:nvPr/>
        </p:nvSpPr>
        <p:spPr>
          <a:xfrm>
            <a:off x="466530" y="1586204"/>
            <a:ext cx="11346025" cy="4939814"/>
          </a:xfrm>
          <a:prstGeom prst="rect">
            <a:avLst/>
          </a:prstGeom>
        </p:spPr>
        <p:txBody>
          <a:bodyPr wrap="square">
            <a:spAutoFit/>
          </a:bodyPr>
          <a:lstStyle/>
          <a:p>
            <a:r>
              <a:rPr lang="tr-TR" sz="2100" u="sng" dirty="0" err="1" smtClean="0">
                <a:solidFill>
                  <a:srgbClr val="0070C0"/>
                </a:solidFill>
              </a:rPr>
              <a:t>MEBBİS’e</a:t>
            </a:r>
            <a:r>
              <a:rPr lang="tr-TR" sz="2100" u="sng" dirty="0" smtClean="0">
                <a:solidFill>
                  <a:srgbClr val="0070C0"/>
                </a:solidFill>
              </a:rPr>
              <a:t> </a:t>
            </a:r>
            <a:r>
              <a:rPr lang="tr-TR" sz="2100" u="sng" dirty="0">
                <a:solidFill>
                  <a:srgbClr val="0070C0"/>
                </a:solidFill>
              </a:rPr>
              <a:t>evrak </a:t>
            </a:r>
            <a:r>
              <a:rPr lang="tr-TR" sz="2100" u="sng" dirty="0" smtClean="0">
                <a:solidFill>
                  <a:srgbClr val="0070C0"/>
                </a:solidFill>
              </a:rPr>
              <a:t>yüklemesi yapılırken;</a:t>
            </a:r>
          </a:p>
          <a:p>
            <a:r>
              <a:rPr lang="tr-TR" sz="2100" dirty="0" err="1"/>
              <a:t>Mebbis'te</a:t>
            </a:r>
            <a:r>
              <a:rPr lang="tr-TR" sz="2100" dirty="0"/>
              <a:t> kayıtlı olan bilgiler sisteme otomatik olarak gelecektir. ( Örneğin hizmet içi eğitim belgeleri müdür, müdür yardımcılık görevleri </a:t>
            </a:r>
            <a:r>
              <a:rPr lang="tr-TR" sz="2100" dirty="0" err="1"/>
              <a:t>dyk</a:t>
            </a:r>
            <a:r>
              <a:rPr lang="tr-TR" sz="2100" dirty="0"/>
              <a:t> kurslarında alınan görevler gibi).</a:t>
            </a:r>
          </a:p>
          <a:p>
            <a:r>
              <a:rPr lang="tr-TR" sz="2100" dirty="0"/>
              <a:t>Önceki yıllarda yapılan çalışmalar da evrakı bulunamayan çalışmalar için kurum müdürünün yazacağı yazı geçerli olacaktır. ( Örneğin şu isimli öğretmenimiz şu tarihler arasında okulumuzda </a:t>
            </a:r>
            <a:r>
              <a:rPr lang="tr-TR" sz="2100" dirty="0" err="1"/>
              <a:t>belleticilik</a:t>
            </a:r>
            <a:r>
              <a:rPr lang="tr-TR" sz="2100" dirty="0"/>
              <a:t> görevi yapmıştır diye kurum müdürünün imzalı vereceği yazı.)</a:t>
            </a:r>
          </a:p>
          <a:p>
            <a:r>
              <a:rPr lang="tr-TR" sz="2100" dirty="0"/>
              <a:t>Kurum müdürünün imzaladığı gezi onayları son gün tarihli olsa dahi kabul edilecek ve sisteme girilebilecek. ( Örneğin 5 Ekim'de yapılacak bir geziye 3 Ekim'de verilen onay belgesi de kabul edilecek belgeler içerisinde sayılacak ve sisteme girilebilecek.)</a:t>
            </a:r>
          </a:p>
          <a:p>
            <a:r>
              <a:rPr lang="tr-TR" sz="2100" dirty="0"/>
              <a:t>Öğretmenler Kurulunda Verilen Kulüp ve Komisyon görevleri ile ilgili Öğretmenler Kurulu Tutanağı kabul edilecek.</a:t>
            </a:r>
          </a:p>
          <a:p>
            <a:r>
              <a:rPr lang="tr-TR" sz="2100" dirty="0"/>
              <a:t>Doğal Komisyon üyelikleri kabul edilmeyecektir. ( Örneğin Öğretmenler Kurulunun doğal üyesidir öğretmen, bu kabul olmayacak. Okul Aile Birliği Genel Kurulunun Doğal üyesidir bu da kabul edilmeyecek. </a:t>
            </a:r>
            <a:r>
              <a:rPr lang="tr-TR" sz="2100" dirty="0" smtClean="0"/>
              <a:t>Rehberlik </a:t>
            </a:r>
            <a:r>
              <a:rPr lang="tr-TR" sz="2100" dirty="0"/>
              <a:t>ile ilgili zorunlu olarak oluşturulan Komisyon üyelikleri gibi</a:t>
            </a:r>
            <a:r>
              <a:rPr lang="tr-TR" sz="2100" dirty="0" smtClean="0"/>
              <a:t>.)</a:t>
            </a:r>
          </a:p>
        </p:txBody>
      </p:sp>
    </p:spTree>
    <p:extLst>
      <p:ext uri="{BB962C8B-B14F-4D97-AF65-F5344CB8AC3E}">
        <p14:creationId xmlns:p14="http://schemas.microsoft.com/office/powerpoint/2010/main" val="801218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ctrTitle"/>
          </p:nvPr>
        </p:nvSpPr>
        <p:spPr>
          <a:xfrm>
            <a:off x="1507067" y="503853"/>
            <a:ext cx="7766936" cy="5626359"/>
          </a:xfrm>
        </p:spPr>
        <p:txBody>
          <a:bodyPr/>
          <a:lstStyle/>
          <a:p>
            <a:pPr algn="ctr"/>
            <a:r>
              <a:rPr lang="tr-TR" sz="6000" b="1" dirty="0" smtClean="0"/>
              <a:t>DİNLEDİĞİNİZ İÇİN TEŞEKKÜRLER</a:t>
            </a:r>
            <a:br>
              <a:rPr lang="tr-TR" sz="6000" b="1" dirty="0" smtClean="0"/>
            </a:br>
            <a:r>
              <a:rPr lang="tr-TR" sz="6000" b="1" dirty="0" smtClean="0"/>
              <a:t/>
            </a:r>
            <a:br>
              <a:rPr lang="tr-TR" sz="6000" b="1" dirty="0" smtClean="0"/>
            </a:br>
            <a:r>
              <a:rPr lang="tr-TR" sz="6000" b="1" dirty="0" smtClean="0"/>
              <a:t>YILMAZ TUĞRA</a:t>
            </a:r>
            <a:br>
              <a:rPr lang="tr-TR" sz="6000" b="1" dirty="0" smtClean="0"/>
            </a:br>
            <a:r>
              <a:rPr lang="tr-TR" sz="6000" b="1" dirty="0" smtClean="0"/>
              <a:t>ŞUBE MÜDÜRÜ</a:t>
            </a:r>
            <a:endParaRPr lang="tr-TR" sz="6000" b="1" dirty="0"/>
          </a:p>
        </p:txBody>
      </p:sp>
    </p:spTree>
    <p:extLst>
      <p:ext uri="{BB962C8B-B14F-4D97-AF65-F5344CB8AC3E}">
        <p14:creationId xmlns:p14="http://schemas.microsoft.com/office/powerpoint/2010/main" val="1747005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986797" y="1998099"/>
            <a:ext cx="10114384" cy="2424612"/>
          </a:xfrm>
        </p:spPr>
        <p:txBody>
          <a:bodyPr>
            <a:noAutofit/>
          </a:bodyPr>
          <a:lstStyle/>
          <a:p>
            <a:pPr algn="just"/>
            <a:r>
              <a:rPr lang="tr-TR" sz="2400" b="1" u="sng" dirty="0">
                <a:solidFill>
                  <a:srgbClr val="FF0000"/>
                </a:solidFill>
              </a:rPr>
              <a:t>DİKKAT!</a:t>
            </a:r>
          </a:p>
          <a:p>
            <a:pPr algn="just"/>
            <a:endParaRPr lang="tr-TR" sz="2400" b="1" u="sng" dirty="0">
              <a:solidFill>
                <a:srgbClr val="FF0000"/>
              </a:solidFill>
            </a:endParaRPr>
          </a:p>
          <a:p>
            <a:pPr algn="just">
              <a:buFont typeface="Wingdings" panose="05000000000000000000" pitchFamily="2" charset="2"/>
              <a:buChar char="ü"/>
            </a:pPr>
            <a:r>
              <a:rPr lang="tr-TR" sz="2400" dirty="0"/>
              <a:t> </a:t>
            </a:r>
            <a:r>
              <a:rPr lang="tr-TR" sz="2400" dirty="0">
                <a:solidFill>
                  <a:schemeClr val="tx1"/>
                </a:solidFill>
              </a:rPr>
              <a:t>Başvuruda bulunacakların, elektronik ortamda meydana gelebilecek veya oluşabilecek diğer aksaklıkları göz önüne bulundurarak, başvurularını </a:t>
            </a:r>
            <a:r>
              <a:rPr lang="tr-TR" sz="2400" b="1" u="sng" dirty="0">
                <a:solidFill>
                  <a:srgbClr val="C00000"/>
                </a:solidFill>
              </a:rPr>
              <a:t>son güne bırakmamaları</a:t>
            </a:r>
            <a:r>
              <a:rPr lang="tr-TR" sz="2400" dirty="0">
                <a:solidFill>
                  <a:srgbClr val="C00000"/>
                </a:solidFill>
              </a:rPr>
              <a:t> </a:t>
            </a:r>
            <a:r>
              <a:rPr lang="tr-TR" sz="2400" dirty="0">
                <a:solidFill>
                  <a:schemeClr val="tx1"/>
                </a:solidFill>
              </a:rPr>
              <a:t>uygun olacaktır</a:t>
            </a:r>
            <a:endParaRPr lang="tr-TR" sz="2200" dirty="0">
              <a:solidFill>
                <a:schemeClr val="tx1"/>
              </a:solidFill>
            </a:endParaRPr>
          </a:p>
        </p:txBody>
      </p:sp>
    </p:spTree>
    <p:extLst>
      <p:ext uri="{BB962C8B-B14F-4D97-AF65-F5344CB8AC3E}">
        <p14:creationId xmlns:p14="http://schemas.microsoft.com/office/powerpoint/2010/main" val="1713509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687093" y="2351314"/>
            <a:ext cx="10713791" cy="3797560"/>
          </a:xfrm>
        </p:spPr>
        <p:txBody>
          <a:bodyPr>
            <a:noAutofit/>
          </a:bodyPr>
          <a:lstStyle/>
          <a:p>
            <a:pPr algn="just">
              <a:buFont typeface="Wingdings" panose="05000000000000000000" pitchFamily="2" charset="2"/>
              <a:buChar char="ü"/>
            </a:pPr>
            <a:r>
              <a:rPr lang="tr-TR" sz="2400" u="sng" dirty="0" smtClean="0">
                <a:solidFill>
                  <a:schemeClr val="accent6">
                    <a:lumMod val="50000"/>
                  </a:schemeClr>
                </a:solidFill>
              </a:rPr>
              <a:t>EĞİTİM PROGRAMINA BAŞVURABİLMEK İÇİN </a:t>
            </a:r>
          </a:p>
          <a:p>
            <a:pPr algn="just">
              <a:buFont typeface="Wingdings" panose="05000000000000000000" pitchFamily="2" charset="2"/>
              <a:buChar char="ü"/>
            </a:pPr>
            <a:r>
              <a:rPr lang="tr-TR" sz="2400" u="sng" dirty="0" smtClean="0">
                <a:solidFill>
                  <a:schemeClr val="accent6">
                    <a:lumMod val="50000"/>
                  </a:schemeClr>
                </a:solidFill>
              </a:rPr>
              <a:t>Uzman </a:t>
            </a:r>
            <a:r>
              <a:rPr lang="tr-TR" sz="2400" u="sng" dirty="0">
                <a:solidFill>
                  <a:schemeClr val="accent6">
                    <a:lumMod val="50000"/>
                  </a:schemeClr>
                </a:solidFill>
              </a:rPr>
              <a:t>Öğretmenlik </a:t>
            </a:r>
            <a:r>
              <a:rPr lang="tr-TR" sz="2400" dirty="0">
                <a:solidFill>
                  <a:schemeClr val="tx1"/>
                </a:solidFill>
              </a:rPr>
              <a:t>Eğitim Programına yazılı sınava başvuru tarihinin son günü olan </a:t>
            </a:r>
            <a:r>
              <a:rPr lang="tr-TR" sz="2400" b="1" u="sng" dirty="0">
                <a:solidFill>
                  <a:srgbClr val="C00000"/>
                </a:solidFill>
              </a:rPr>
              <a:t>03 Ekim 2022 </a:t>
            </a:r>
            <a:r>
              <a:rPr lang="tr-TR" sz="2400" dirty="0">
                <a:solidFill>
                  <a:schemeClr val="tx1"/>
                </a:solidFill>
              </a:rPr>
              <a:t>tarihi itibarıyla </a:t>
            </a:r>
            <a:r>
              <a:rPr lang="tr-TR" sz="2400" b="1" u="sng" dirty="0">
                <a:solidFill>
                  <a:srgbClr val="C00000"/>
                </a:solidFill>
              </a:rPr>
              <a:t>en az on yıl hizmeti </a:t>
            </a:r>
            <a:r>
              <a:rPr lang="tr-TR" sz="2400" dirty="0">
                <a:solidFill>
                  <a:schemeClr val="tx1"/>
                </a:solidFill>
              </a:rPr>
              <a:t>bulunan öğretmenler; </a:t>
            </a:r>
            <a:endParaRPr lang="tr-TR" sz="2400" dirty="0"/>
          </a:p>
          <a:p>
            <a:pPr algn="just">
              <a:buFont typeface="Wingdings" panose="05000000000000000000" pitchFamily="2" charset="2"/>
              <a:buChar char="ü"/>
            </a:pPr>
            <a:r>
              <a:rPr lang="tr-TR" sz="2400" dirty="0"/>
              <a:t> </a:t>
            </a:r>
            <a:r>
              <a:rPr lang="tr-TR" sz="2400" u="sng" dirty="0">
                <a:solidFill>
                  <a:schemeClr val="accent6">
                    <a:lumMod val="50000"/>
                  </a:schemeClr>
                </a:solidFill>
              </a:rPr>
              <a:t>Başöğretmenlik</a:t>
            </a:r>
            <a:r>
              <a:rPr lang="tr-TR" sz="2400" dirty="0"/>
              <a:t> </a:t>
            </a:r>
            <a:r>
              <a:rPr lang="tr-TR" sz="2400" dirty="0">
                <a:solidFill>
                  <a:schemeClr val="tx1"/>
                </a:solidFill>
              </a:rPr>
              <a:t>Eğitim Programına ise yazılı sınava başvuru tarihinin son günü olan </a:t>
            </a:r>
            <a:r>
              <a:rPr lang="tr-TR" sz="2400" b="1" u="sng" dirty="0">
                <a:solidFill>
                  <a:srgbClr val="C00000"/>
                </a:solidFill>
              </a:rPr>
              <a:t>03 Ekim 2022 </a:t>
            </a:r>
            <a:r>
              <a:rPr lang="tr-TR" sz="2400" dirty="0">
                <a:solidFill>
                  <a:schemeClr val="tx1"/>
                </a:solidFill>
              </a:rPr>
              <a:t>tarihi itibarıyla </a:t>
            </a:r>
            <a:r>
              <a:rPr lang="tr-TR" sz="2400" b="1" u="sng" dirty="0">
                <a:solidFill>
                  <a:srgbClr val="C00000"/>
                </a:solidFill>
              </a:rPr>
              <a:t>uzman öğretmenlikte en az on yıl hizmeti </a:t>
            </a:r>
            <a:r>
              <a:rPr lang="tr-TR" sz="2400" dirty="0">
                <a:solidFill>
                  <a:schemeClr val="tx1"/>
                </a:solidFill>
              </a:rPr>
              <a:t>bulunan uzman öğretmenler başvuruda bulunabilecektir</a:t>
            </a:r>
            <a:r>
              <a:rPr lang="tr-TR" sz="2400" dirty="0"/>
              <a:t>. </a:t>
            </a:r>
            <a:endParaRPr lang="tr-TR" sz="2400" dirty="0" smtClean="0"/>
          </a:p>
          <a:p>
            <a:pPr algn="just">
              <a:buFont typeface="Wingdings" panose="05000000000000000000" pitchFamily="2" charset="2"/>
              <a:buChar char="ü"/>
            </a:pPr>
            <a:r>
              <a:rPr lang="tr-TR" sz="2400" dirty="0">
                <a:solidFill>
                  <a:schemeClr val="tx1"/>
                </a:solidFill>
              </a:rPr>
              <a:t>H</a:t>
            </a:r>
            <a:r>
              <a:rPr lang="tr-TR" sz="2400" dirty="0" smtClean="0">
                <a:solidFill>
                  <a:schemeClr val="tx1"/>
                </a:solidFill>
              </a:rPr>
              <a:t>aklarında </a:t>
            </a:r>
            <a:r>
              <a:rPr lang="tr-TR" sz="2400" dirty="0">
                <a:solidFill>
                  <a:schemeClr val="tx1"/>
                </a:solidFill>
              </a:rPr>
              <a:t>görevden uzaklaştırma tedbiri uygulanan öğretmenlerde eğitim programlarına başvuruda bulunabilecekler.</a:t>
            </a:r>
          </a:p>
          <a:p>
            <a:pPr algn="just">
              <a:buFont typeface="Wingdings" panose="05000000000000000000" pitchFamily="2" charset="2"/>
              <a:buChar char="ü"/>
            </a:pPr>
            <a:endParaRPr lang="tr-TR" sz="2400" dirty="0"/>
          </a:p>
        </p:txBody>
      </p:sp>
    </p:spTree>
    <p:extLst>
      <p:ext uri="{BB962C8B-B14F-4D97-AF65-F5344CB8AC3E}">
        <p14:creationId xmlns:p14="http://schemas.microsoft.com/office/powerpoint/2010/main" val="1233834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4470" y="681135"/>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687093" y="2351314"/>
            <a:ext cx="10713791" cy="3984172"/>
          </a:xfrm>
        </p:spPr>
        <p:txBody>
          <a:bodyPr>
            <a:noAutofit/>
          </a:bodyPr>
          <a:lstStyle/>
          <a:p>
            <a:pPr algn="just">
              <a:buFont typeface="Wingdings" panose="05000000000000000000" pitchFamily="2" charset="2"/>
              <a:buChar char="ü"/>
            </a:pPr>
            <a:r>
              <a:rPr lang="tr-TR" sz="2400" u="sng" dirty="0" smtClean="0">
                <a:solidFill>
                  <a:schemeClr val="accent6">
                    <a:lumMod val="50000"/>
                  </a:schemeClr>
                </a:solidFill>
              </a:rPr>
              <a:t>EĞİTİM PROGRAMINA BAŞVURABİLMEK İÇİN </a:t>
            </a:r>
          </a:p>
          <a:p>
            <a:pPr algn="just">
              <a:buFont typeface="Wingdings" panose="05000000000000000000" pitchFamily="2" charset="2"/>
              <a:buChar char="ü"/>
            </a:pPr>
            <a:r>
              <a:rPr lang="tr-TR" sz="2400" dirty="0"/>
              <a:t> </a:t>
            </a:r>
            <a:r>
              <a:rPr lang="tr-TR" sz="2400" dirty="0" smtClean="0">
                <a:solidFill>
                  <a:schemeClr val="tx1"/>
                </a:solidFill>
              </a:rPr>
              <a:t>Eğitim programına başvurularda </a:t>
            </a:r>
            <a:r>
              <a:rPr lang="tr-TR" sz="2400" b="1" u="sng" dirty="0">
                <a:solidFill>
                  <a:srgbClr val="C00000"/>
                </a:solidFill>
              </a:rPr>
              <a:t>SADECE 10 YILLIK </a:t>
            </a:r>
            <a:r>
              <a:rPr lang="tr-TR" sz="2400" dirty="0" smtClean="0">
                <a:solidFill>
                  <a:schemeClr val="tx1"/>
                </a:solidFill>
              </a:rPr>
              <a:t>sürenin dolup dolmadığına bakılacak</a:t>
            </a:r>
            <a:endParaRPr lang="tr-TR" sz="2400" dirty="0">
              <a:solidFill>
                <a:schemeClr val="tx1"/>
              </a:solidFill>
            </a:endParaRPr>
          </a:p>
          <a:p>
            <a:pPr algn="just">
              <a:buFont typeface="Wingdings" panose="05000000000000000000" pitchFamily="2" charset="2"/>
              <a:buChar char="ü"/>
            </a:pPr>
            <a:r>
              <a:rPr lang="tr-TR" sz="2400" dirty="0">
                <a:solidFill>
                  <a:schemeClr val="tx1"/>
                </a:solidFill>
              </a:rPr>
              <a:t> </a:t>
            </a:r>
            <a:r>
              <a:rPr lang="tr-TR" sz="2400" dirty="0" smtClean="0">
                <a:solidFill>
                  <a:schemeClr val="tx1"/>
                </a:solidFill>
              </a:rPr>
              <a:t>Başöğretmenliğe başvuru </a:t>
            </a:r>
            <a:r>
              <a:rPr lang="tr-TR" sz="2400" dirty="0" err="1" smtClean="0">
                <a:solidFill>
                  <a:schemeClr val="tx1"/>
                </a:solidFill>
              </a:rPr>
              <a:t>yapacaklarınuzman</a:t>
            </a:r>
            <a:r>
              <a:rPr lang="tr-TR" sz="2400" dirty="0" smtClean="0">
                <a:solidFill>
                  <a:schemeClr val="tx1"/>
                </a:solidFill>
              </a:rPr>
              <a:t> öğretmenlik belgelerinin geçerliliği ve düzenlenme tarihleri mutlaka kontrol edilecek!</a:t>
            </a:r>
            <a:endParaRPr lang="tr-TR" sz="2400" dirty="0">
              <a:solidFill>
                <a:schemeClr val="tx1"/>
              </a:solidFill>
            </a:endParaRPr>
          </a:p>
          <a:p>
            <a:pPr algn="just">
              <a:buFont typeface="Wingdings" panose="05000000000000000000" pitchFamily="2" charset="2"/>
              <a:buChar char="ü"/>
            </a:pPr>
            <a:r>
              <a:rPr lang="tr-TR" sz="2400" dirty="0">
                <a:solidFill>
                  <a:schemeClr val="tx1"/>
                </a:solidFill>
              </a:rPr>
              <a:t> </a:t>
            </a:r>
            <a:r>
              <a:rPr lang="tr-TR" sz="2400" dirty="0">
                <a:solidFill>
                  <a:srgbClr val="C00000"/>
                </a:solidFill>
              </a:rPr>
              <a:t>Bakanlığa bağlı resmî eğitim kurumlarında </a:t>
            </a:r>
            <a:r>
              <a:rPr lang="tr-TR" sz="2400" dirty="0">
                <a:solidFill>
                  <a:schemeClr val="tx1"/>
                </a:solidFill>
              </a:rPr>
              <a:t>görev yapan öğretmenler/uzman öğretmenler, eğitim programına</a:t>
            </a:r>
            <a:r>
              <a:rPr lang="tr-TR" sz="2400" dirty="0"/>
              <a:t> </a:t>
            </a:r>
            <a:r>
              <a:rPr lang="tr-TR" sz="2400" u="sng" dirty="0">
                <a:solidFill>
                  <a:srgbClr val="C00000"/>
                </a:solidFill>
              </a:rPr>
              <a:t>MEBBİS üzerinden </a:t>
            </a:r>
            <a:r>
              <a:rPr lang="tr-TR" sz="2400" dirty="0">
                <a:solidFill>
                  <a:schemeClr val="tx1"/>
                </a:solidFill>
              </a:rPr>
              <a:t>başvuruda bulunacaklardır.</a:t>
            </a:r>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475112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9825" y="158620"/>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457200" y="1212979"/>
            <a:ext cx="11411339" cy="5281127"/>
          </a:xfrm>
        </p:spPr>
        <p:txBody>
          <a:bodyPr>
            <a:noAutofit/>
          </a:bodyPr>
          <a:lstStyle/>
          <a:p>
            <a:pPr algn="just">
              <a:buFont typeface="Wingdings" panose="05000000000000000000" pitchFamily="2" charset="2"/>
              <a:buChar char="ü"/>
            </a:pPr>
            <a:r>
              <a:rPr lang="tr-TR" sz="2400" u="sng" dirty="0" smtClean="0">
                <a:solidFill>
                  <a:schemeClr val="accent6">
                    <a:lumMod val="50000"/>
                  </a:schemeClr>
                </a:solidFill>
              </a:rPr>
              <a:t>EĞİTİM PROGRAMINA BAŞVURABİLMEK İÇİN </a:t>
            </a:r>
          </a:p>
          <a:p>
            <a:pPr algn="l"/>
            <a:r>
              <a:rPr lang="tr-TR" sz="2400" dirty="0"/>
              <a:t> </a:t>
            </a:r>
            <a:r>
              <a:rPr lang="tr-TR" sz="2400" dirty="0">
                <a:solidFill>
                  <a:schemeClr val="tx1"/>
                </a:solidFill>
              </a:rPr>
              <a:t>Bu süreçte hiçbir şekilde evrak istenmeyecek sadece Yıl şartları tutan öğretmenler başvuru işlemlerini gerçekleştireceklerdir. Uzman öğretmenlik için 10 yıl şartı başöğretmenlik için ise daha önceden uzman öğretmen olmuş, üzerinden 10 yıl geçmiş öğretmenlerimiz başvuru yapacaklardır</a:t>
            </a:r>
            <a:r>
              <a:rPr lang="tr-TR" dirty="0" smtClean="0"/>
              <a:t>.</a:t>
            </a:r>
          </a:p>
          <a:p>
            <a:pPr algn="l"/>
            <a:r>
              <a:rPr lang="tr-TR" sz="2400" dirty="0" smtClean="0">
                <a:solidFill>
                  <a:schemeClr val="tx1"/>
                </a:solidFill>
              </a:rPr>
              <a:t>10 Yıl </a:t>
            </a:r>
            <a:r>
              <a:rPr lang="tr-TR" sz="2400" dirty="0">
                <a:solidFill>
                  <a:schemeClr val="tx1"/>
                </a:solidFill>
              </a:rPr>
              <a:t>hesaplamasında MEBBİS sisteminden otomatik hesaplama yapılacaktır. Hesaplama yapılırken ücretsiz izinler çalışma yılından düşülecektir. </a:t>
            </a:r>
            <a:r>
              <a:rPr lang="tr-TR" sz="2400" dirty="0" smtClean="0">
                <a:solidFill>
                  <a:schemeClr val="tx1"/>
                </a:solidFill>
              </a:rPr>
              <a:t>Temel askerlik süresi hariç Asker öğretmenlik, </a:t>
            </a:r>
            <a:r>
              <a:rPr lang="tr-TR" sz="2400" dirty="0">
                <a:solidFill>
                  <a:schemeClr val="tx1"/>
                </a:solidFill>
              </a:rPr>
              <a:t>doğum izinleri, yıllık izinler de süreye dahil edilecektir. Özel okullarda ve dershanelerdeki </a:t>
            </a:r>
            <a:r>
              <a:rPr lang="tr-TR" sz="2400" dirty="0" smtClean="0">
                <a:solidFill>
                  <a:schemeClr val="tx1"/>
                </a:solidFill>
              </a:rPr>
              <a:t>öğretmenlik öğretmen görevlendirme şartlarını taşıyan yöneticilikte geçen çalışma </a:t>
            </a:r>
            <a:r>
              <a:rPr lang="tr-TR" sz="2400" dirty="0">
                <a:solidFill>
                  <a:schemeClr val="tx1"/>
                </a:solidFill>
              </a:rPr>
              <a:t>süreleri de 10 yıla dahil edilecek, </a:t>
            </a:r>
            <a:r>
              <a:rPr lang="tr-TR" sz="2400" b="1" dirty="0">
                <a:solidFill>
                  <a:srgbClr val="C00000"/>
                </a:solidFill>
              </a:rPr>
              <a:t>ücretli öğretmenlikte geçen süre dahil edilmeyecektir</a:t>
            </a:r>
            <a:r>
              <a:rPr lang="tr-TR" sz="2400" b="1" dirty="0" smtClean="0">
                <a:solidFill>
                  <a:srgbClr val="C00000"/>
                </a:solidFill>
              </a:rPr>
              <a:t>.</a:t>
            </a:r>
            <a:r>
              <a:rPr lang="tr-TR" dirty="0"/>
              <a:t> </a:t>
            </a:r>
            <a:endParaRPr lang="tr-TR" dirty="0" smtClean="0"/>
          </a:p>
          <a:p>
            <a:pPr algn="l"/>
            <a:r>
              <a:rPr lang="tr-TR" sz="2400" dirty="0">
                <a:solidFill>
                  <a:schemeClr val="tx1"/>
                </a:solidFill>
              </a:rPr>
              <a:t>Ü</a:t>
            </a:r>
            <a:r>
              <a:rPr lang="tr-TR" sz="2400" dirty="0" smtClean="0">
                <a:solidFill>
                  <a:schemeClr val="tx1"/>
                </a:solidFill>
              </a:rPr>
              <a:t>cretsiz </a:t>
            </a:r>
            <a:r>
              <a:rPr lang="tr-TR" sz="2400" dirty="0">
                <a:solidFill>
                  <a:schemeClr val="tx1"/>
                </a:solidFill>
              </a:rPr>
              <a:t>izinde geçirilen sürelerin borçlanılması halinde 10 yıllık süre hesabına dahil </a:t>
            </a:r>
            <a:r>
              <a:rPr lang="tr-TR" sz="2400" dirty="0" smtClean="0">
                <a:solidFill>
                  <a:schemeClr val="tx1"/>
                </a:solidFill>
              </a:rPr>
              <a:t>edilmeyecektir.</a:t>
            </a:r>
            <a:endParaRPr lang="tr-TR" sz="2400" b="1" dirty="0" smtClean="0">
              <a:solidFill>
                <a:schemeClr val="tx1"/>
              </a:solidFill>
            </a:endParaRPr>
          </a:p>
          <a:p>
            <a:pPr algn="l"/>
            <a:endParaRPr lang="tr-TR" sz="2400" b="1" dirty="0">
              <a:solidFill>
                <a:srgbClr val="C00000"/>
              </a:solidFill>
            </a:endParaRPr>
          </a:p>
          <a:p>
            <a:pPr algn="l"/>
            <a:endParaRPr lang="tr-TR" dirty="0"/>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719813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9825" y="158620"/>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457200" y="1212979"/>
            <a:ext cx="11411339" cy="5281127"/>
          </a:xfrm>
        </p:spPr>
        <p:txBody>
          <a:bodyPr>
            <a:noAutofit/>
          </a:bodyPr>
          <a:lstStyle/>
          <a:p>
            <a:pPr algn="just">
              <a:buFont typeface="Wingdings" panose="05000000000000000000" pitchFamily="2" charset="2"/>
              <a:buChar char="ü"/>
            </a:pPr>
            <a:r>
              <a:rPr lang="tr-TR" sz="2400" u="sng" dirty="0" smtClean="0">
                <a:solidFill>
                  <a:schemeClr val="accent6">
                    <a:lumMod val="50000"/>
                  </a:schemeClr>
                </a:solidFill>
              </a:rPr>
              <a:t>EĞİTİM PROGRAMINA BAŞVURABİLMEK İÇİN </a:t>
            </a:r>
          </a:p>
          <a:p>
            <a:pPr algn="l"/>
            <a:r>
              <a:rPr lang="tr-TR" sz="2400" dirty="0"/>
              <a:t> </a:t>
            </a:r>
            <a:r>
              <a:rPr lang="tr-TR" b="1" dirty="0">
                <a:solidFill>
                  <a:schemeClr val="tx1"/>
                </a:solidFill>
              </a:rPr>
              <a:t>Öğretmenlik veya uzman öğretmenlikte geçmiş sayılan süreler</a:t>
            </a:r>
            <a:endParaRPr lang="tr-TR" dirty="0">
              <a:solidFill>
                <a:schemeClr val="tx1"/>
              </a:solidFill>
            </a:endParaRPr>
          </a:p>
          <a:p>
            <a:pPr algn="l"/>
            <a:r>
              <a:rPr lang="tr-TR" dirty="0" smtClean="0">
                <a:solidFill>
                  <a:schemeClr val="tx1"/>
                </a:solidFill>
              </a:rPr>
              <a:t>Uzman </a:t>
            </a:r>
            <a:r>
              <a:rPr lang="tr-TR" dirty="0">
                <a:solidFill>
                  <a:schemeClr val="tx1"/>
                </a:solidFill>
              </a:rPr>
              <a:t>öğretmen veya başöğretmen unvanına başvuruda bulunacakların öğretmenlik veya uzman öğretmenlik sürelerinin hesabında, adaylık dâhil öğretmen veya uzman öğretmen olarak geçirdikleri hizmet süreleri dikkate alınır. Bu </a:t>
            </a:r>
            <a:r>
              <a:rPr lang="tr-TR" dirty="0" smtClean="0">
                <a:solidFill>
                  <a:schemeClr val="tx1"/>
                </a:solidFill>
              </a:rPr>
              <a:t>sürelere;</a:t>
            </a:r>
          </a:p>
          <a:p>
            <a:pPr algn="l"/>
            <a:r>
              <a:rPr lang="tr-TR" dirty="0" smtClean="0">
                <a:solidFill>
                  <a:schemeClr val="tx1"/>
                </a:solidFill>
              </a:rPr>
              <a:t>Bakanlık </a:t>
            </a:r>
            <a:r>
              <a:rPr lang="tr-TR" dirty="0">
                <a:solidFill>
                  <a:schemeClr val="tx1"/>
                </a:solidFill>
              </a:rPr>
              <a:t>kadrolarında öğretmen olarak görevli iken askerlik hizmetini yapmak üzere aylıksız izne ayrılanlardan askerlik hizmetini </a:t>
            </a:r>
            <a:r>
              <a:rPr lang="tr-TR" dirty="0">
                <a:solidFill>
                  <a:srgbClr val="C00000"/>
                </a:solidFill>
              </a:rPr>
              <a:t>temel askerlik eğitiminden sonra </a:t>
            </a:r>
            <a:r>
              <a:rPr lang="tr-TR" dirty="0">
                <a:solidFill>
                  <a:schemeClr val="tx1"/>
                </a:solidFill>
              </a:rPr>
              <a:t>eğitim kurumlarında öğretmen olarak yerine getirenlerin temel askerlik eğitimi dışında kalan askerlik süreleri,</a:t>
            </a:r>
          </a:p>
          <a:p>
            <a:pPr algn="l"/>
            <a:r>
              <a:rPr lang="tr-TR" dirty="0" smtClean="0">
                <a:solidFill>
                  <a:schemeClr val="tx1"/>
                </a:solidFill>
              </a:rPr>
              <a:t>Eğitim </a:t>
            </a:r>
            <a:r>
              <a:rPr lang="tr-TR" dirty="0">
                <a:solidFill>
                  <a:schemeClr val="tx1"/>
                </a:solidFill>
              </a:rPr>
              <a:t>kurumu müdürlüğü, müdür başyardımcılığı ve müdür yardımcılığında geçen süreler,</a:t>
            </a:r>
          </a:p>
          <a:p>
            <a:pPr algn="l"/>
            <a:r>
              <a:rPr lang="tr-TR" dirty="0" smtClean="0">
                <a:solidFill>
                  <a:schemeClr val="tx1"/>
                </a:solidFill>
              </a:rPr>
              <a:t>657 </a:t>
            </a:r>
            <a:r>
              <a:rPr lang="tr-TR" dirty="0">
                <a:solidFill>
                  <a:schemeClr val="tx1"/>
                </a:solidFill>
              </a:rPr>
              <a:t>sayılı Kanunun </a:t>
            </a:r>
            <a:r>
              <a:rPr lang="tr-TR" dirty="0" smtClean="0">
                <a:solidFill>
                  <a:schemeClr val="tx1"/>
                </a:solidFill>
              </a:rPr>
              <a:t>4/B kapsamında </a:t>
            </a:r>
            <a:r>
              <a:rPr lang="tr-TR" dirty="0">
                <a:solidFill>
                  <a:schemeClr val="tx1"/>
                </a:solidFill>
              </a:rPr>
              <a:t>sözleşmeli öğretmenlikte geçen süreler,</a:t>
            </a:r>
          </a:p>
          <a:p>
            <a:pPr algn="l"/>
            <a:r>
              <a:rPr lang="tr-TR" dirty="0" smtClean="0">
                <a:solidFill>
                  <a:schemeClr val="tx1"/>
                </a:solidFill>
              </a:rPr>
              <a:t>657 </a:t>
            </a:r>
            <a:r>
              <a:rPr lang="tr-TR" dirty="0">
                <a:solidFill>
                  <a:schemeClr val="tx1"/>
                </a:solidFill>
              </a:rPr>
              <a:t>sayılı Kanunun 102 </a:t>
            </a:r>
            <a:r>
              <a:rPr lang="tr-TR" dirty="0" err="1">
                <a:solidFill>
                  <a:schemeClr val="tx1"/>
                </a:solidFill>
              </a:rPr>
              <a:t>nci</a:t>
            </a:r>
            <a:r>
              <a:rPr lang="tr-TR" dirty="0">
                <a:solidFill>
                  <a:schemeClr val="tx1"/>
                </a:solidFill>
              </a:rPr>
              <a:t>, 103 üncü, 104 üncü ve 105 inci maddelerinde öngörülen izinlerin tamamı,</a:t>
            </a:r>
          </a:p>
          <a:p>
            <a:pPr algn="l"/>
            <a:r>
              <a:rPr lang="tr-TR" dirty="0" smtClean="0">
                <a:solidFill>
                  <a:schemeClr val="tx1"/>
                </a:solidFill>
              </a:rPr>
              <a:t>Görevden </a:t>
            </a:r>
            <a:r>
              <a:rPr lang="tr-TR" dirty="0">
                <a:solidFill>
                  <a:schemeClr val="tx1"/>
                </a:solidFill>
              </a:rPr>
              <a:t>uzaklaştırma ve görevleri ile ilgili olsun veya olmasın herhangi bir suçtan tutuklanma veya gözaltına alınma nedenleriyle fiilen görev yapılmayan sürelerin 657 sayılı Kanunun 143 üncü maddesinde sayılan durumların gerçekleşmesi hâlinde tamamı</a:t>
            </a:r>
            <a:r>
              <a:rPr lang="tr-TR" dirty="0" smtClean="0">
                <a:solidFill>
                  <a:schemeClr val="tx1"/>
                </a:solidFill>
              </a:rPr>
              <a:t>,</a:t>
            </a:r>
            <a:endParaRPr lang="tr-TR" sz="2400" b="1" dirty="0" smtClean="0">
              <a:solidFill>
                <a:schemeClr val="tx1"/>
              </a:solidFill>
            </a:endParaRPr>
          </a:p>
          <a:p>
            <a:pPr algn="l"/>
            <a:endParaRPr lang="tr-TR" sz="2400" b="1" dirty="0">
              <a:solidFill>
                <a:schemeClr val="tx1"/>
              </a:solidFill>
            </a:endParaRPr>
          </a:p>
          <a:p>
            <a:pPr algn="l"/>
            <a:endParaRPr lang="tr-TR" dirty="0">
              <a:solidFill>
                <a:schemeClr val="tx1"/>
              </a:solidFill>
            </a:endParaRPr>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3397068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9825" y="158620"/>
            <a:ext cx="9559039" cy="1054359"/>
          </a:xfrm>
        </p:spPr>
        <p:txBody>
          <a:bodyPr/>
          <a:lstStyle/>
          <a:p>
            <a:pPr algn="ctr"/>
            <a:r>
              <a:rPr lang="tr-TR" sz="3200" b="1" dirty="0">
                <a:solidFill>
                  <a:schemeClr val="tx1"/>
                </a:solidFill>
              </a:rPr>
              <a:t>EĞİTİM PROGRAMINA BAŞVURULARIN ALINMASI</a:t>
            </a:r>
            <a:br>
              <a:rPr lang="tr-TR" sz="3200" b="1" dirty="0">
                <a:solidFill>
                  <a:schemeClr val="tx1"/>
                </a:solidFill>
              </a:rPr>
            </a:br>
            <a:r>
              <a:rPr lang="tr-TR" sz="3200" b="1" dirty="0">
                <a:solidFill>
                  <a:schemeClr val="tx1"/>
                </a:solidFill>
              </a:rPr>
              <a:t>(01-10 Haziran 2022)</a:t>
            </a:r>
          </a:p>
        </p:txBody>
      </p:sp>
      <p:sp>
        <p:nvSpPr>
          <p:cNvPr id="3" name="Alt Başlık 2"/>
          <p:cNvSpPr>
            <a:spLocks noGrp="1"/>
          </p:cNvSpPr>
          <p:nvPr>
            <p:ph type="subTitle" idx="1"/>
          </p:nvPr>
        </p:nvSpPr>
        <p:spPr>
          <a:xfrm>
            <a:off x="457200" y="1212979"/>
            <a:ext cx="11411339" cy="5281127"/>
          </a:xfrm>
        </p:spPr>
        <p:txBody>
          <a:bodyPr>
            <a:noAutofit/>
          </a:bodyPr>
          <a:lstStyle/>
          <a:p>
            <a:pPr algn="just">
              <a:buFont typeface="Wingdings" panose="05000000000000000000" pitchFamily="2" charset="2"/>
              <a:buChar char="ü"/>
            </a:pPr>
            <a:r>
              <a:rPr lang="tr-TR" sz="2400" u="sng" dirty="0" smtClean="0">
                <a:solidFill>
                  <a:schemeClr val="accent6">
                    <a:lumMod val="50000"/>
                  </a:schemeClr>
                </a:solidFill>
              </a:rPr>
              <a:t>EĞİTİM PROGRAMINA BAŞVURABİLMEK İÇİN </a:t>
            </a:r>
          </a:p>
          <a:p>
            <a:pPr algn="l"/>
            <a:r>
              <a:rPr lang="tr-TR" sz="2400" dirty="0"/>
              <a:t> </a:t>
            </a:r>
            <a:r>
              <a:rPr lang="tr-TR" b="1" dirty="0">
                <a:solidFill>
                  <a:schemeClr val="tx1"/>
                </a:solidFill>
              </a:rPr>
              <a:t>Öğretmenlik veya uzman öğretmenlikte geçmiş sayılan süreler</a:t>
            </a:r>
            <a:endParaRPr lang="tr-TR" dirty="0">
              <a:solidFill>
                <a:schemeClr val="tx1"/>
              </a:solidFill>
            </a:endParaRPr>
          </a:p>
          <a:p>
            <a:pPr algn="l"/>
            <a:r>
              <a:rPr lang="tr-TR" dirty="0" smtClean="0">
                <a:solidFill>
                  <a:schemeClr val="tx1"/>
                </a:solidFill>
              </a:rPr>
              <a:t>Özel </a:t>
            </a:r>
            <a:r>
              <a:rPr lang="tr-TR" dirty="0">
                <a:solidFill>
                  <a:schemeClr val="tx1"/>
                </a:solidFill>
              </a:rPr>
              <a:t>okullarda öğretmen veya yönetici, diğer özel öğretim kurumlarında ise öğretmen veya öğretmenlik atama şartını taşıyanların yönetici unvanlarında geçen hizmet süreleri,</a:t>
            </a:r>
          </a:p>
          <a:p>
            <a:pPr algn="l"/>
            <a:r>
              <a:rPr lang="tr-TR" dirty="0" smtClean="0">
                <a:solidFill>
                  <a:schemeClr val="tx1"/>
                </a:solidFill>
              </a:rPr>
              <a:t>4688 </a:t>
            </a:r>
            <a:r>
              <a:rPr lang="tr-TR" dirty="0">
                <a:solidFill>
                  <a:schemeClr val="tx1"/>
                </a:solidFill>
              </a:rPr>
              <a:t>sayılı Kamu Görevlileri Sendikaları ve Toplu Sözleşme Kanunu hükümleri kapsamında sendikal görevleri nedeniyle aylıksız izinli sayılanların, bu kapsamdaki izin süreleri,</a:t>
            </a:r>
          </a:p>
          <a:p>
            <a:pPr algn="l"/>
            <a:r>
              <a:rPr lang="tr-TR" dirty="0" smtClean="0">
                <a:solidFill>
                  <a:schemeClr val="tx1"/>
                </a:solidFill>
              </a:rPr>
              <a:t>Öğretmen </a:t>
            </a:r>
            <a:r>
              <a:rPr lang="tr-TR" dirty="0">
                <a:solidFill>
                  <a:schemeClr val="tx1"/>
                </a:solidFill>
              </a:rPr>
              <a:t>olarak görev yapmakta iken 23/4/1999 ile 14/2/2005 tarihleri arasında almış oldukları disiplin cezası sonucu öğretmenlikleri sona erip, 22/6/2006 tarihli ve 5525 sayılı Memurlar ile Diğer Kamu Görevlilerinin Bazı Disiplin Cezalarının Affı Hakkında Kanun uyarınca haklarında verilmiş disiplin cezalarının bütün sonuçları ile ortadan kaldırılmasına bağlı olarak öğretmenliğe döndürülenler ile aynı tarihler arasında istifa sonucu görevinden ayrılanlardan yeniden öğretmenliğe atananların görevlerinden ayrıldıkları tarih ile öğretmenliğe döndürüldükleri tarih arasında geçen süreleri,</a:t>
            </a:r>
          </a:p>
          <a:p>
            <a:pPr algn="l"/>
            <a:r>
              <a:rPr lang="tr-TR" dirty="0" smtClean="0">
                <a:solidFill>
                  <a:schemeClr val="tx1"/>
                </a:solidFill>
              </a:rPr>
              <a:t>Vekâlet </a:t>
            </a:r>
            <a:r>
              <a:rPr lang="tr-TR" dirty="0">
                <a:solidFill>
                  <a:schemeClr val="tx1"/>
                </a:solidFill>
              </a:rPr>
              <a:t>ve geçici görev süreleri,</a:t>
            </a:r>
          </a:p>
          <a:p>
            <a:pPr algn="l"/>
            <a:r>
              <a:rPr lang="tr-TR" dirty="0">
                <a:solidFill>
                  <a:schemeClr val="tx1"/>
                </a:solidFill>
              </a:rPr>
              <a:t>dâhil </a:t>
            </a:r>
            <a:r>
              <a:rPr lang="tr-TR" dirty="0" smtClean="0">
                <a:solidFill>
                  <a:schemeClr val="tx1"/>
                </a:solidFill>
              </a:rPr>
              <a:t>edilir</a:t>
            </a:r>
            <a:r>
              <a:rPr lang="tr-TR" dirty="0">
                <a:solidFill>
                  <a:schemeClr val="tx1"/>
                </a:solidFill>
              </a:rPr>
              <a:t>.</a:t>
            </a:r>
            <a:endParaRPr lang="tr-TR" sz="2400" b="1" dirty="0" smtClean="0">
              <a:solidFill>
                <a:schemeClr val="tx1"/>
              </a:solidFill>
            </a:endParaRPr>
          </a:p>
          <a:p>
            <a:pPr algn="l"/>
            <a:endParaRPr lang="tr-TR" sz="2400" b="1" dirty="0">
              <a:solidFill>
                <a:schemeClr val="tx1"/>
              </a:solidFill>
            </a:endParaRPr>
          </a:p>
          <a:p>
            <a:pPr algn="l"/>
            <a:endParaRPr lang="tr-TR" dirty="0">
              <a:solidFill>
                <a:schemeClr val="tx1"/>
              </a:solidFill>
            </a:endParaRPr>
          </a:p>
          <a:p>
            <a:pPr algn="just">
              <a:buFont typeface="Wingdings" panose="05000000000000000000" pitchFamily="2" charset="2"/>
              <a:buChar char="ü"/>
            </a:pPr>
            <a:endParaRPr lang="tr-TR" sz="2400" dirty="0">
              <a:solidFill>
                <a:schemeClr val="tx1"/>
              </a:solidFill>
            </a:endParaRPr>
          </a:p>
        </p:txBody>
      </p:sp>
    </p:spTree>
    <p:extLst>
      <p:ext uri="{BB962C8B-B14F-4D97-AF65-F5344CB8AC3E}">
        <p14:creationId xmlns:p14="http://schemas.microsoft.com/office/powerpoint/2010/main" val="2996900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208</TotalTime>
  <Words>3391</Words>
  <Application>Microsoft Office PowerPoint</Application>
  <PresentationFormat>Geniş ekran</PresentationFormat>
  <Paragraphs>295</Paragraphs>
  <Slides>32</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Trebuchet MS</vt:lpstr>
      <vt:lpstr>Wingdings</vt:lpstr>
      <vt:lpstr>Wingdings 3</vt:lpstr>
      <vt:lpstr>Yüzeyler</vt:lpstr>
      <vt:lpstr>ÖĞRETMENLİK KARİYER BASAMAKLARI 2022</vt:lpstr>
      <vt:lpstr>MEBBİS KAYITLARININ GÜNCELLENMESİ  (23-30 Mayıs 2022)</vt:lpstr>
      <vt:lpstr>EĞİTİM PROGRAMINA BAŞVURULARIN ALINMASI (01-10 Haziran 2022)</vt:lpstr>
      <vt:lpstr>EĞİTİM PROGRAMINA BAŞVURULARIN ALINMASI (01-10 Haziran 2022)</vt:lpstr>
      <vt:lpstr>EĞİTİM PROGRAMINA BAŞVURULARIN ALINMASI (01-10 Haziran 2022)</vt:lpstr>
      <vt:lpstr>EĞİTİM PROGRAMINA BAŞVURULARIN ALINMASI (01-10 Haziran 2022)</vt:lpstr>
      <vt:lpstr>EĞİTİM PROGRAMINA BAŞVURULARIN ALINMASI (01-10 Haziran 2022)</vt:lpstr>
      <vt:lpstr>EĞİTİM PROGRAMINA BAŞVURULARIN ALINMASI (01-10 Haziran 2022)</vt:lpstr>
      <vt:lpstr>EĞİTİM PROGRAMINA BAŞVURULARIN ALINMASI (01-10 Haziran 2022)</vt:lpstr>
      <vt:lpstr>BAŞVURULARIN DEĞERLENDİRİLMESİ VE ONAYLANMASI  (01-13 Haziran 2022)</vt:lpstr>
      <vt:lpstr>BAŞVURU SONUÇLARININ İLANI</vt:lpstr>
      <vt:lpstr>EĞİTİM PROGRAMI</vt:lpstr>
      <vt:lpstr>YAZILI SINAV BAŞVURULARININ ALINMASI  (26 EYLÜL- 03 EKİM 2022)</vt:lpstr>
      <vt:lpstr>YAZILI SINAV BAŞVURULARININ DEĞERLENDİRİLMESİ (26 Eylül- 07 Ekim)</vt:lpstr>
      <vt:lpstr>YAZILI SINAV BAŞVURULARININ ALINMASI  (26 EYLÜL- 03 EKİM 2022)</vt:lpstr>
      <vt:lpstr>YAZILI SINAVDAN MUAFİYET</vt:lpstr>
      <vt:lpstr>UZMAN ÖĞRETMENLİK MESLEKİ GELİŞİM ÇALIŞMALARI TABLOSU </vt:lpstr>
      <vt:lpstr>UZMAN ÖĞRETMENLİK MESLEKİ GELİŞİM ÇALIŞMALARI TABLOSU </vt:lpstr>
      <vt:lpstr>UZMAN ÖĞRETMENLİK MESLEKİ GELİŞİM ÇALIŞMALARI TABLOSU</vt:lpstr>
      <vt:lpstr>UZMAN ÖĞRETMENLİK MESLEKİ GELİŞİM ÇALIŞMALARI TABLOSU </vt:lpstr>
      <vt:lpstr>UZMAN ÖĞRETMENLİK MESLEKİ GELİŞİM ÇALIŞMALARI TABLOSU </vt:lpstr>
      <vt:lpstr>UZMAN ÖĞRETMENLİK MESLEKİ GELİŞİM ÇALIŞMALARI TABLOSU </vt:lpstr>
      <vt:lpstr>UZMAN ÖĞRETMENLİK MESLEKİ GELİŞİM ÇALIŞMALARI TABLOSU </vt:lpstr>
      <vt:lpstr>UZMAN ÖĞRETMENLİK MESLEKİ GELİŞİM ÇALIŞMALARI TABLOSU </vt:lpstr>
      <vt:lpstr>UZMAN ÖĞRETMENLİK MESLEKİ GELİŞİM ÇALIŞMALARI TABLOSU </vt:lpstr>
      <vt:lpstr>UZMAN ÖĞRETMENLİK MESLEKİ GELİŞİM ÇALIŞMALARI TABLOSU</vt:lpstr>
      <vt:lpstr>UZMAN ÖĞRETMENLİK MESLEKİ GELİŞİM ÇALIŞMALARI TABLOSU</vt:lpstr>
      <vt:lpstr>UZMAN ÖĞRETMENLİK MESLEKİ GELİŞİM ÇALIŞMALARI TABLOSU</vt:lpstr>
      <vt:lpstr>UZMAN ÖĞRETMENLİK/BAŞÖĞRETMENLİK  MESLEKİ GELİŞİM ÇALIŞMALARININ MEBBİS’e YÜKLENMESİ (07 Temmuz-03 Ekim 2022)</vt:lpstr>
      <vt:lpstr>UZMAN ÖĞRETMENLİK/BAŞÖĞRETMENLİK  MESLEKİ GELİŞİM ÇALIŞMALARININ MEBBİS’e YÜKLENMESİ (07 Temmuz-03 Ekim 2022)</vt:lpstr>
      <vt:lpstr>UZMAN ÖĞRETMENLİK/BAŞÖĞRETMENLİK  MESLEKİ GELİŞİM ÇALIŞMALARININ MEBBİS’e YÜKLENMESİ (07 Temmuz-03 Ekim 2022)</vt:lpstr>
      <vt:lpstr>DİNLEDİĞİNİZ İÇİN TEŞEKKÜRLER  YILMAZ TUĞRA ŞUBE MÜDÜRÜ</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ÖĞRETMENLİK KARİYER BASAMAKLARI 2022</dc:title>
  <dc:creator>Lenovo</dc:creator>
  <cp:lastModifiedBy>Lenovo</cp:lastModifiedBy>
  <cp:revision>33</cp:revision>
  <dcterms:created xsi:type="dcterms:W3CDTF">2022-06-01T10:12:24Z</dcterms:created>
  <dcterms:modified xsi:type="dcterms:W3CDTF">2022-06-02T06:08:47Z</dcterms:modified>
</cp:coreProperties>
</file>